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5"/>
    <p:sldMasterId id="214748368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y="5143500" cx="9144000"/>
  <p:notesSz cx="6858000" cy="9144000"/>
  <p:embeddedFontLst>
    <p:embeddedFont>
      <p:font typeface="Figtree Medium"/>
      <p:regular r:id="rId66"/>
      <p:bold r:id="rId67"/>
      <p:italic r:id="rId68"/>
      <p:boldItalic r:id="rId69"/>
    </p:embeddedFont>
    <p:embeddedFont>
      <p:font typeface="Figtree"/>
      <p:regular r:id="rId70"/>
      <p:bold r:id="rId71"/>
      <p:italic r:id="rId72"/>
      <p:boldItalic r:id="rId73"/>
    </p:embeddedFont>
    <p:embeddedFont>
      <p:font typeface="Figtree Black"/>
      <p:bold r:id="rId74"/>
      <p:boldItalic r:id="rId75"/>
    </p:embeddedFont>
    <p:embeddedFont>
      <p:font typeface="Hanken Grotesk"/>
      <p:regular r:id="rId76"/>
      <p:bold r:id="rId77"/>
      <p:italic r:id="rId78"/>
      <p:boldItalic r:id="rId79"/>
    </p:embeddedFont>
    <p:embeddedFont>
      <p:font typeface="Lato"/>
      <p:regular r:id="rId80"/>
      <p:bold r:id="rId81"/>
      <p:italic r:id="rId82"/>
      <p:boldItalic r:id="rId83"/>
    </p:embeddedFont>
    <p:embeddedFont>
      <p:font typeface="Roboto Mono"/>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C076C9-8727-4995-AD22-EB5E78967EE6}">
  <a:tblStyle styleId="{23C076C9-8727-4995-AD22-EB5E78967EE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RobotoMono-regular.fntdata"/><Relationship Id="rId83" Type="http://schemas.openxmlformats.org/officeDocument/2006/relationships/font" Target="fonts/Lato-boldItalic.fntdata"/><Relationship Id="rId42" Type="http://schemas.openxmlformats.org/officeDocument/2006/relationships/slide" Target="slides/slide35.xml"/><Relationship Id="rId86" Type="http://schemas.openxmlformats.org/officeDocument/2006/relationships/font" Target="fonts/RobotoMono-italic.fntdata"/><Relationship Id="rId41" Type="http://schemas.openxmlformats.org/officeDocument/2006/relationships/slide" Target="slides/slide34.xml"/><Relationship Id="rId85" Type="http://schemas.openxmlformats.org/officeDocument/2006/relationships/font" Target="fonts/RobotoMono-bold.fntdata"/><Relationship Id="rId44" Type="http://schemas.openxmlformats.org/officeDocument/2006/relationships/slide" Target="slides/slide37.xml"/><Relationship Id="rId43" Type="http://schemas.openxmlformats.org/officeDocument/2006/relationships/slide" Target="slides/slide36.xml"/><Relationship Id="rId87" Type="http://schemas.openxmlformats.org/officeDocument/2006/relationships/font" Target="fonts/RobotoMono-boldItalic.fnt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Lato-regular.fntdata"/><Relationship Id="rId82" Type="http://schemas.openxmlformats.org/officeDocument/2006/relationships/font" Target="fonts/Lato-italic.fntdata"/><Relationship Id="rId81" Type="http://schemas.openxmlformats.org/officeDocument/2006/relationships/font" Target="fonts/Lato-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Figtree-boldItalic.fntdata"/><Relationship Id="rId72" Type="http://schemas.openxmlformats.org/officeDocument/2006/relationships/font" Target="fonts/Figtree-italic.fntdata"/><Relationship Id="rId31" Type="http://schemas.openxmlformats.org/officeDocument/2006/relationships/slide" Target="slides/slide24.xml"/><Relationship Id="rId75" Type="http://schemas.openxmlformats.org/officeDocument/2006/relationships/font" Target="fonts/FigtreeBlack-boldItalic.fntdata"/><Relationship Id="rId30" Type="http://schemas.openxmlformats.org/officeDocument/2006/relationships/slide" Target="slides/slide23.xml"/><Relationship Id="rId74" Type="http://schemas.openxmlformats.org/officeDocument/2006/relationships/font" Target="fonts/FigtreeBlack-bold.fntdata"/><Relationship Id="rId33" Type="http://schemas.openxmlformats.org/officeDocument/2006/relationships/slide" Target="slides/slide26.xml"/><Relationship Id="rId77" Type="http://schemas.openxmlformats.org/officeDocument/2006/relationships/font" Target="fonts/HankenGrotesk-bold.fntdata"/><Relationship Id="rId32" Type="http://schemas.openxmlformats.org/officeDocument/2006/relationships/slide" Target="slides/slide25.xml"/><Relationship Id="rId76" Type="http://schemas.openxmlformats.org/officeDocument/2006/relationships/font" Target="fonts/HankenGrotesk-regular.fntdata"/><Relationship Id="rId35" Type="http://schemas.openxmlformats.org/officeDocument/2006/relationships/slide" Target="slides/slide28.xml"/><Relationship Id="rId79" Type="http://schemas.openxmlformats.org/officeDocument/2006/relationships/font" Target="fonts/HankenGrotesk-boldItalic.fntdata"/><Relationship Id="rId34" Type="http://schemas.openxmlformats.org/officeDocument/2006/relationships/slide" Target="slides/slide27.xml"/><Relationship Id="rId78" Type="http://schemas.openxmlformats.org/officeDocument/2006/relationships/font" Target="fonts/HankenGrotesk-italic.fntdata"/><Relationship Id="rId71" Type="http://schemas.openxmlformats.org/officeDocument/2006/relationships/font" Target="fonts/Figtree-bold.fntdata"/><Relationship Id="rId70" Type="http://schemas.openxmlformats.org/officeDocument/2006/relationships/font" Target="fonts/Figtree-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FigtreeMedium-regular.fntdata"/><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FigtreeMedium-italic.fntdata"/><Relationship Id="rId23" Type="http://schemas.openxmlformats.org/officeDocument/2006/relationships/slide" Target="slides/slide16.xml"/><Relationship Id="rId67" Type="http://schemas.openxmlformats.org/officeDocument/2006/relationships/font" Target="fonts/FigtreeMedium-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FigtreeMedium-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6c69e2c4e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6c69e2c4e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6e40404376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6e40404376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6e40404376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6e40404376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6eb2151ed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6eb2151ed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6eb2151ed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6eb2151ed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6e674748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6e674748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6ed8dd732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6ed8dd732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6ea548348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6ea548348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6c69e2c4ee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6c69e2c4ee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6e40404376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6e40404376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6e40404376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6e40404376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59545e007d_2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59545e007d_2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6c69e2c4ee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6c69e2c4ee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6c69e2c4ee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6c69e2c4ee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6e674748c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6e674748c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6eb2151ed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6eb2151ed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6c69e2c4ee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6c69e2c4ee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6c69e2c4ee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36c69e2c4ee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6efaf7e47a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6efaf7e47a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6efaf7e47a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6efaf7e47a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6efaf7e47a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6efaf7e47a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6c69e2c4ee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6c69e2c4ee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6c69e2c4ee_2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6c69e2c4ee_2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6e549adbb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6e549adbb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6ec7f880e3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6ec7f880e3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6ec7f880e3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6ec7f880e3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6c69e2c4ee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6c69e2c4ee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6c69e2c4ee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36c69e2c4ee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6ed8dd732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36ed8dd732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333333"/>
              </a:buClr>
              <a:buSzPts val="1300"/>
              <a:buFont typeface="Hanken Grotesk"/>
              <a:buChar char="●"/>
            </a:pPr>
            <a:r>
              <a:rPr lang="ko" sz="1300">
                <a:solidFill>
                  <a:srgbClr val="333333"/>
                </a:solidFill>
                <a:latin typeface="Hanken Grotesk"/>
                <a:ea typeface="Hanken Grotesk"/>
                <a:cs typeface="Hanken Grotesk"/>
                <a:sym typeface="Hanken Grotesk"/>
              </a:rPr>
              <a:t>Retrieved up to 3 enriched terms per modality per factor</a:t>
            </a:r>
            <a:endParaRPr sz="1300">
              <a:solidFill>
                <a:srgbClr val="333333"/>
              </a:solidFill>
              <a:latin typeface="Hanken Grotesk"/>
              <a:ea typeface="Hanken Grotesk"/>
              <a:cs typeface="Hanken Grotesk"/>
              <a:sym typeface="Hanken Grotesk"/>
            </a:endParaRPr>
          </a:p>
          <a:p>
            <a:pPr indent="-311150" lvl="1" marL="914400" rtl="0" algn="l">
              <a:lnSpc>
                <a:spcPct val="115000"/>
              </a:lnSpc>
              <a:spcBef>
                <a:spcPts val="0"/>
              </a:spcBef>
              <a:spcAft>
                <a:spcPts val="0"/>
              </a:spcAft>
              <a:buClr>
                <a:srgbClr val="333333"/>
              </a:buClr>
              <a:buSzPts val="1300"/>
              <a:buFont typeface="Hanken Grotesk"/>
              <a:buChar char="○"/>
            </a:pPr>
            <a:r>
              <a:rPr i="1" lang="ko" sz="1300">
                <a:solidFill>
                  <a:srgbClr val="777777"/>
                </a:solidFill>
                <a:latin typeface="Hanken Grotesk"/>
                <a:ea typeface="Hanken Grotesk"/>
                <a:cs typeface="Hanken Grotesk"/>
                <a:sym typeface="Hanken Grotesk"/>
              </a:rPr>
              <a:t>Max 30 terms per factor: 5 modalities x 2 MSigDBs x 3 terms</a:t>
            </a:r>
            <a:endParaRPr i="1" sz="1300">
              <a:solidFill>
                <a:srgbClr val="777777"/>
              </a:solidFill>
              <a:latin typeface="Hanken Grotesk"/>
              <a:ea typeface="Hanken Grotesk"/>
              <a:cs typeface="Hanken Grotesk"/>
              <a:sym typeface="Hanken Grotesk"/>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36e549adbbb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36e549adbbb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6ed8dd732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6ed8dd732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6ec7f880e3_2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36ec7f880e3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6ec7f880e3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6ec7f880e3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6e2731961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6e2731961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6efaf7e4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6efaf7e4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latin typeface="Hanken Grotesk"/>
                <a:ea typeface="Hanken Grotesk"/>
                <a:cs typeface="Hanken Grotesk"/>
                <a:sym typeface="Hanken Grotesk"/>
              </a:rPr>
              <a:t>Factor 3 was not discriminative across all samples.</a:t>
            </a:r>
            <a:endParaRPr>
              <a:latin typeface="Hanken Grotesk"/>
              <a:ea typeface="Hanken Grotesk"/>
              <a:cs typeface="Hanken Grotesk"/>
              <a:sym typeface="Hanken Grotesk"/>
            </a:endParaRPr>
          </a:p>
          <a:p>
            <a:pPr indent="0" lvl="0" marL="0" rtl="0" algn="l">
              <a:lnSpc>
                <a:spcPct val="115000"/>
              </a:lnSpc>
              <a:spcBef>
                <a:spcPts val="1200"/>
              </a:spcBef>
              <a:spcAft>
                <a:spcPts val="0"/>
              </a:spcAft>
              <a:buNone/>
            </a:pPr>
            <a:r>
              <a:rPr b="1" lang="ko">
                <a:solidFill>
                  <a:schemeClr val="dk1"/>
                </a:solidFill>
                <a:latin typeface="Hanken Grotesk"/>
                <a:ea typeface="Hanken Grotesk"/>
                <a:cs typeface="Hanken Grotesk"/>
                <a:sym typeface="Hanken Grotesk"/>
              </a:rPr>
              <a:t>Key message / Future direction</a:t>
            </a:r>
            <a:br>
              <a:rPr b="1" lang="ko">
                <a:solidFill>
                  <a:schemeClr val="dk1"/>
                </a:solidFill>
                <a:latin typeface="Hanken Grotesk"/>
                <a:ea typeface="Hanken Grotesk"/>
                <a:cs typeface="Hanken Grotesk"/>
                <a:sym typeface="Hanken Grotesk"/>
              </a:rPr>
            </a:br>
            <a:r>
              <a:rPr lang="ko">
                <a:solidFill>
                  <a:schemeClr val="dk1"/>
                </a:solidFill>
                <a:latin typeface="Hanken Grotesk"/>
                <a:ea typeface="Hanken Grotesk"/>
                <a:cs typeface="Hanken Grotesk"/>
                <a:sym typeface="Hanken Grotesk"/>
              </a:rPr>
              <a:t> ▪ Suggests existence of </a:t>
            </a:r>
            <a:r>
              <a:rPr b="1" lang="ko">
                <a:solidFill>
                  <a:schemeClr val="dk1"/>
                </a:solidFill>
                <a:latin typeface="Hanken Grotesk"/>
                <a:ea typeface="Hanken Grotesk"/>
                <a:cs typeface="Hanken Grotesk"/>
                <a:sym typeface="Hanken Grotesk"/>
              </a:rPr>
              <a:t>molecular micro-environments</a:t>
            </a:r>
            <a:r>
              <a:rPr lang="ko">
                <a:solidFill>
                  <a:schemeClr val="dk1"/>
                </a:solidFill>
                <a:latin typeface="Hanken Grotesk"/>
                <a:ea typeface="Hanken Grotesk"/>
                <a:cs typeface="Hanken Grotesk"/>
                <a:sym typeface="Hanken Grotesk"/>
              </a:rPr>
              <a:t> within glioma</a:t>
            </a:r>
            <a:br>
              <a:rPr lang="ko">
                <a:solidFill>
                  <a:schemeClr val="dk1"/>
                </a:solidFill>
                <a:latin typeface="Hanken Grotesk"/>
                <a:ea typeface="Hanken Grotesk"/>
                <a:cs typeface="Hanken Grotesk"/>
                <a:sym typeface="Hanken Grotesk"/>
              </a:rPr>
            </a:br>
            <a:r>
              <a:rPr lang="ko">
                <a:solidFill>
                  <a:schemeClr val="dk1"/>
                </a:solidFill>
                <a:latin typeface="Hanken Grotesk"/>
                <a:ea typeface="Hanken Grotesk"/>
                <a:cs typeface="Hanken Grotesk"/>
                <a:sym typeface="Hanken Grotesk"/>
              </a:rPr>
              <a:t> ▪ Encourages:</a:t>
            </a:r>
            <a:br>
              <a:rPr lang="ko">
                <a:solidFill>
                  <a:schemeClr val="dk1"/>
                </a:solidFill>
                <a:latin typeface="Hanken Grotesk"/>
                <a:ea typeface="Hanken Grotesk"/>
                <a:cs typeface="Hanken Grotesk"/>
                <a:sym typeface="Hanken Grotesk"/>
              </a:rPr>
            </a:br>
            <a:r>
              <a:rPr lang="ko">
                <a:solidFill>
                  <a:schemeClr val="dk1"/>
                </a:solidFill>
                <a:latin typeface="Hanken Grotesk"/>
                <a:ea typeface="Hanken Grotesk"/>
                <a:cs typeface="Hanken Grotesk"/>
                <a:sym typeface="Hanken Grotesk"/>
              </a:rPr>
              <a:t> ✔ </a:t>
            </a:r>
            <a:r>
              <a:rPr b="1" lang="ko">
                <a:solidFill>
                  <a:schemeClr val="dk1"/>
                </a:solidFill>
                <a:latin typeface="Hanken Grotesk"/>
                <a:ea typeface="Hanken Grotesk"/>
                <a:cs typeface="Hanken Grotesk"/>
                <a:sym typeface="Hanken Grotesk"/>
              </a:rPr>
              <a:t>Cluster-specific gene module profiling</a:t>
            </a:r>
            <a:br>
              <a:rPr b="1" lang="ko">
                <a:solidFill>
                  <a:schemeClr val="dk1"/>
                </a:solidFill>
                <a:latin typeface="Hanken Grotesk"/>
                <a:ea typeface="Hanken Grotesk"/>
                <a:cs typeface="Hanken Grotesk"/>
                <a:sym typeface="Hanken Grotesk"/>
              </a:rPr>
            </a:br>
            <a:r>
              <a:rPr lang="ko">
                <a:solidFill>
                  <a:schemeClr val="dk1"/>
                </a:solidFill>
                <a:latin typeface="Hanken Grotesk"/>
                <a:ea typeface="Hanken Grotesk"/>
                <a:cs typeface="Hanken Grotesk"/>
                <a:sym typeface="Hanken Grotesk"/>
              </a:rPr>
              <a:t> ✔ </a:t>
            </a:r>
            <a:r>
              <a:rPr b="1" lang="ko">
                <a:solidFill>
                  <a:schemeClr val="dk1"/>
                </a:solidFill>
                <a:latin typeface="Hanken Grotesk"/>
                <a:ea typeface="Hanken Grotesk"/>
                <a:cs typeface="Hanken Grotesk"/>
                <a:sym typeface="Hanken Grotesk"/>
              </a:rPr>
              <a:t>Single-cell or spatial transcriptomic validation</a:t>
            </a:r>
            <a:r>
              <a:rPr lang="ko">
                <a:solidFill>
                  <a:schemeClr val="dk1"/>
                </a:solidFill>
                <a:latin typeface="Hanken Grotesk"/>
                <a:ea typeface="Hanken Grotesk"/>
                <a:cs typeface="Hanken Grotesk"/>
                <a:sym typeface="Hanken Grotesk"/>
              </a:rPr>
              <a:t> to capture intra-cluster heterogeneity</a:t>
            </a:r>
            <a:br>
              <a:rPr lang="ko">
                <a:solidFill>
                  <a:schemeClr val="dk1"/>
                </a:solidFill>
              </a:rPr>
            </a:b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6ec7f880e3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6ec7f880e3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6eb2151ed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6eb2151ed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36e2731961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36e2731961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6eb2151ed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6eb2151ed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359545e007d_2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359545e007d_2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6efaf7e47a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36efaf7e47a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6efaf7e47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36efaf7e47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36e40404376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36e40404376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Sample definition</a:t>
            </a:r>
            <a:endParaRPr/>
          </a:p>
          <a:p>
            <a:pPr indent="0" lvl="0" marL="0" rtl="0" algn="l">
              <a:spcBef>
                <a:spcPts val="0"/>
              </a:spcBef>
              <a:spcAft>
                <a:spcPts val="0"/>
              </a:spcAft>
              <a:buNone/>
            </a:pPr>
            <a:r>
              <a:rPr lang="ko"/>
              <a:t>Problem restatement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36e40404376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6e40404376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Show the exact number of rows filtered out.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6c69e2c4ee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6c69e2c4ee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6ec7f880e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6ec7f880e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6ec7f880e3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6ec7f880e3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a:solidFill>
                  <a:schemeClr val="dk1"/>
                </a:solidFill>
                <a:latin typeface="Hanken Grotesk"/>
                <a:ea typeface="Hanken Grotesk"/>
                <a:cs typeface="Hanken Grotesk"/>
                <a:sym typeface="Hanken Grotesk"/>
              </a:rPr>
              <a:t>Somatic mutations are a major driver of cancer development. To reflect the biological importance of the SNV layer in the integrated latent representation and to capture glioma heterogeneity, we used the full SNV feature space without prior feature selection. This approach ensures that rare but potentially important mutations—those present in only a few patients—are not excluded due to low variance.</a:t>
            </a:r>
            <a:endParaRPr>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36efaf7e47a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36efaf7e47a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6ed8dd732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6ed8dd732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702214a13a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3702214a13a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36c69e2c4ee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36c69e2c4ee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6ec7f880e3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6ec7f880e3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36ec7f880e3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36ec7f880e3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6ec7f880e3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6ec7f880e3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6c69e2c4ee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6c69e2c4ee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6c69e2c4ee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6c69e2c4ee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6c69e2c4e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6c69e2c4e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6e40404376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6e40404376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p:nvPr/>
        </p:nvSpPr>
        <p:spPr>
          <a:xfrm>
            <a:off x="7346075" y="130450"/>
            <a:ext cx="4889100" cy="4889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14"/>
          <p:cNvGrpSpPr/>
          <p:nvPr/>
        </p:nvGrpSpPr>
        <p:grpSpPr>
          <a:xfrm>
            <a:off x="727425" y="-49275"/>
            <a:ext cx="7703400" cy="5243325"/>
            <a:chOff x="727425" y="-49275"/>
            <a:chExt cx="7703400" cy="5243325"/>
          </a:xfrm>
        </p:grpSpPr>
        <p:sp>
          <p:nvSpPr>
            <p:cNvPr id="56" name="Google Shape;56;p14"/>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 name="Google Shape;57;p14"/>
            <p:cNvCxnSpPr/>
            <p:nvPr/>
          </p:nvCxnSpPr>
          <p:spPr>
            <a:xfrm rot="10800000">
              <a:off x="727425" y="-49275"/>
              <a:ext cx="0" cy="585600"/>
            </a:xfrm>
            <a:prstGeom prst="straightConnector1">
              <a:avLst/>
            </a:prstGeom>
            <a:noFill/>
            <a:ln cap="flat" cmpd="sng" w="19050">
              <a:solidFill>
                <a:schemeClr val="dk1"/>
              </a:solidFill>
              <a:prstDash val="solid"/>
              <a:round/>
              <a:headEnd len="med" w="med" type="none"/>
              <a:tailEnd len="med" w="med" type="none"/>
            </a:ln>
          </p:spPr>
        </p:cxnSp>
        <p:cxnSp>
          <p:nvCxnSpPr>
            <p:cNvPr id="58" name="Google Shape;58;p14"/>
            <p:cNvCxnSpPr/>
            <p:nvPr/>
          </p:nvCxnSpPr>
          <p:spPr>
            <a:xfrm rot="10800000">
              <a:off x="8430775" y="4608450"/>
              <a:ext cx="0" cy="585600"/>
            </a:xfrm>
            <a:prstGeom prst="straightConnector1">
              <a:avLst/>
            </a:prstGeom>
            <a:noFill/>
            <a:ln cap="flat" cmpd="sng" w="19050">
              <a:solidFill>
                <a:schemeClr val="dk1"/>
              </a:solidFill>
              <a:prstDash val="solid"/>
              <a:round/>
              <a:headEnd len="med" w="med" type="none"/>
              <a:tailEnd len="med" w="med" type="none"/>
            </a:ln>
          </p:spPr>
        </p:cxnSp>
      </p:grpSp>
      <p:sp>
        <p:nvSpPr>
          <p:cNvPr id="59" name="Google Shape;59;p14"/>
          <p:cNvSpPr txBox="1"/>
          <p:nvPr>
            <p:ph type="ctrTitle"/>
          </p:nvPr>
        </p:nvSpPr>
        <p:spPr>
          <a:xfrm>
            <a:off x="1087125" y="1670213"/>
            <a:ext cx="5897400" cy="1392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0" name="Google Shape;60;p14"/>
          <p:cNvSpPr txBox="1"/>
          <p:nvPr>
            <p:ph idx="1" type="subTitle"/>
          </p:nvPr>
        </p:nvSpPr>
        <p:spPr>
          <a:xfrm>
            <a:off x="1087125" y="2997488"/>
            <a:ext cx="58974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grpSp>
        <p:nvGrpSpPr>
          <p:cNvPr id="62" name="Google Shape;62;p15"/>
          <p:cNvGrpSpPr/>
          <p:nvPr/>
        </p:nvGrpSpPr>
        <p:grpSpPr>
          <a:xfrm>
            <a:off x="713225" y="-62550"/>
            <a:ext cx="7717800" cy="5210100"/>
            <a:chOff x="713225" y="-62550"/>
            <a:chExt cx="7717800" cy="5210100"/>
          </a:xfrm>
        </p:grpSpPr>
        <p:sp>
          <p:nvSpPr>
            <p:cNvPr id="63" name="Google Shape;63;p15"/>
            <p:cNvSpPr/>
            <p:nvPr/>
          </p:nvSpPr>
          <p:spPr>
            <a:xfrm>
              <a:off x="713225" y="533550"/>
              <a:ext cx="77178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 name="Google Shape;64;p15"/>
            <p:cNvCxnSpPr/>
            <p:nvPr/>
          </p:nvCxnSpPr>
          <p:spPr>
            <a:xfrm rot="10800000">
              <a:off x="713225" y="-62550"/>
              <a:ext cx="0" cy="596100"/>
            </a:xfrm>
            <a:prstGeom prst="straightConnector1">
              <a:avLst/>
            </a:prstGeom>
            <a:noFill/>
            <a:ln cap="flat" cmpd="sng" w="19050">
              <a:solidFill>
                <a:schemeClr val="dk1"/>
              </a:solidFill>
              <a:prstDash val="solid"/>
              <a:round/>
              <a:headEnd len="med" w="med" type="none"/>
              <a:tailEnd len="med" w="med" type="none"/>
            </a:ln>
          </p:spPr>
        </p:cxnSp>
        <p:cxnSp>
          <p:nvCxnSpPr>
            <p:cNvPr id="65" name="Google Shape;65;p15"/>
            <p:cNvCxnSpPr/>
            <p:nvPr/>
          </p:nvCxnSpPr>
          <p:spPr>
            <a:xfrm>
              <a:off x="8430775" y="4608450"/>
              <a:ext cx="0" cy="539100"/>
            </a:xfrm>
            <a:prstGeom prst="straightConnector1">
              <a:avLst/>
            </a:prstGeom>
            <a:noFill/>
            <a:ln cap="flat" cmpd="sng" w="19050">
              <a:solidFill>
                <a:schemeClr val="dk1"/>
              </a:solidFill>
              <a:prstDash val="solid"/>
              <a:round/>
              <a:headEnd len="med" w="med" type="none"/>
              <a:tailEnd len="med" w="med" type="none"/>
            </a:ln>
          </p:spPr>
        </p:cxnSp>
      </p:grpSp>
      <p:sp>
        <p:nvSpPr>
          <p:cNvPr id="66" name="Google Shape;66;p15"/>
          <p:cNvSpPr txBox="1"/>
          <p:nvPr>
            <p:ph type="title"/>
          </p:nvPr>
        </p:nvSpPr>
        <p:spPr>
          <a:xfrm>
            <a:off x="1216475" y="1977150"/>
            <a:ext cx="50676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7" name="Google Shape;67;p15"/>
          <p:cNvSpPr txBox="1"/>
          <p:nvPr>
            <p:ph hasCustomPrompt="1" idx="2" type="title"/>
          </p:nvPr>
        </p:nvSpPr>
        <p:spPr>
          <a:xfrm>
            <a:off x="720000" y="533550"/>
            <a:ext cx="824400" cy="7050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6000"/>
              <a:buNone/>
              <a:defRPr sz="33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8" name="Google Shape;68;p15"/>
          <p:cNvSpPr txBox="1"/>
          <p:nvPr>
            <p:ph idx="1" type="subTitle"/>
          </p:nvPr>
        </p:nvSpPr>
        <p:spPr>
          <a:xfrm>
            <a:off x="1216475" y="2730750"/>
            <a:ext cx="5067600" cy="43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섹션 헤더 1">
  <p:cSld name="SECTION_HEADER_1">
    <p:spTree>
      <p:nvGrpSpPr>
        <p:cNvPr id="69" name="Shape 69"/>
        <p:cNvGrpSpPr/>
        <p:nvPr/>
      </p:nvGrpSpPr>
      <p:grpSpPr>
        <a:xfrm>
          <a:off x="0" y="0"/>
          <a:ext cx="0" cy="0"/>
          <a:chOff x="0" y="0"/>
          <a:chExt cx="0" cy="0"/>
        </a:xfrm>
      </p:grpSpPr>
      <p:sp>
        <p:nvSpPr>
          <p:cNvPr id="70" name="Google Shape;70;p16"/>
          <p:cNvSpPr/>
          <p:nvPr/>
        </p:nvSpPr>
        <p:spPr>
          <a:xfrm>
            <a:off x="6677100" y="-9050"/>
            <a:ext cx="5161500" cy="51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16"/>
          <p:cNvGrpSpPr/>
          <p:nvPr/>
        </p:nvGrpSpPr>
        <p:grpSpPr>
          <a:xfrm>
            <a:off x="713225" y="-62550"/>
            <a:ext cx="7717800" cy="5210100"/>
            <a:chOff x="713225" y="-62550"/>
            <a:chExt cx="7717800" cy="5210100"/>
          </a:xfrm>
        </p:grpSpPr>
        <p:sp>
          <p:nvSpPr>
            <p:cNvPr id="72" name="Google Shape;72;p16"/>
            <p:cNvSpPr/>
            <p:nvPr/>
          </p:nvSpPr>
          <p:spPr>
            <a:xfrm>
              <a:off x="713225" y="533550"/>
              <a:ext cx="77178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6"/>
            <p:cNvCxnSpPr/>
            <p:nvPr/>
          </p:nvCxnSpPr>
          <p:spPr>
            <a:xfrm rot="10800000">
              <a:off x="713225" y="-62550"/>
              <a:ext cx="0" cy="596100"/>
            </a:xfrm>
            <a:prstGeom prst="straightConnector1">
              <a:avLst/>
            </a:prstGeom>
            <a:noFill/>
            <a:ln cap="flat" cmpd="sng" w="19050">
              <a:solidFill>
                <a:schemeClr val="dk1"/>
              </a:solidFill>
              <a:prstDash val="solid"/>
              <a:round/>
              <a:headEnd len="med" w="med" type="none"/>
              <a:tailEnd len="med" w="med" type="none"/>
            </a:ln>
          </p:spPr>
        </p:cxnSp>
        <p:cxnSp>
          <p:nvCxnSpPr>
            <p:cNvPr id="74" name="Google Shape;74;p16"/>
            <p:cNvCxnSpPr/>
            <p:nvPr/>
          </p:nvCxnSpPr>
          <p:spPr>
            <a:xfrm>
              <a:off x="8430775" y="4608450"/>
              <a:ext cx="0" cy="539100"/>
            </a:xfrm>
            <a:prstGeom prst="straightConnector1">
              <a:avLst/>
            </a:prstGeom>
            <a:noFill/>
            <a:ln cap="flat" cmpd="sng" w="19050">
              <a:solidFill>
                <a:schemeClr val="dk1"/>
              </a:solidFill>
              <a:prstDash val="solid"/>
              <a:round/>
              <a:headEnd len="med" w="med" type="none"/>
              <a:tailEnd len="med" w="med" type="none"/>
            </a:ln>
          </p:spPr>
        </p:cxnSp>
      </p:grpSp>
      <p:sp>
        <p:nvSpPr>
          <p:cNvPr id="75" name="Google Shape;75;p16"/>
          <p:cNvSpPr txBox="1"/>
          <p:nvPr>
            <p:ph type="title"/>
          </p:nvPr>
        </p:nvSpPr>
        <p:spPr>
          <a:xfrm>
            <a:off x="1216475" y="1977150"/>
            <a:ext cx="50676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6" name="Google Shape;76;p16"/>
          <p:cNvSpPr txBox="1"/>
          <p:nvPr>
            <p:ph hasCustomPrompt="1" idx="2" type="title"/>
          </p:nvPr>
        </p:nvSpPr>
        <p:spPr>
          <a:xfrm>
            <a:off x="720000" y="533550"/>
            <a:ext cx="824400" cy="705000"/>
          </a:xfrm>
          <a:prstGeom prst="rect">
            <a:avLst/>
          </a:prstGeom>
          <a:solidFill>
            <a:schemeClr val="dk1"/>
          </a:solidFill>
        </p:spPr>
        <p:txBody>
          <a:bodyPr anchorCtr="0" anchor="ctr" bIns="91425" lIns="91425" spcFirstLastPara="1" rIns="91425" wrap="square" tIns="91425">
            <a:noAutofit/>
          </a:bodyPr>
          <a:lstStyle>
            <a:lvl1pPr lvl="0" algn="ctr">
              <a:spcBef>
                <a:spcPts val="0"/>
              </a:spcBef>
              <a:spcAft>
                <a:spcPts val="0"/>
              </a:spcAft>
              <a:buSzPts val="6000"/>
              <a:buNone/>
              <a:defRPr sz="33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77" name="Google Shape;77;p16"/>
          <p:cNvSpPr txBox="1"/>
          <p:nvPr>
            <p:ph idx="1" type="subTitle"/>
          </p:nvPr>
        </p:nvSpPr>
        <p:spPr>
          <a:xfrm>
            <a:off x="1216475" y="2730750"/>
            <a:ext cx="5067600" cy="43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 name="Shape 78"/>
        <p:cNvGrpSpPr/>
        <p:nvPr/>
      </p:nvGrpSpPr>
      <p:grpSpPr>
        <a:xfrm>
          <a:off x="0" y="0"/>
          <a:ext cx="0" cy="0"/>
          <a:chOff x="0" y="0"/>
          <a:chExt cx="0" cy="0"/>
        </a:xfrm>
      </p:grpSpPr>
      <p:sp>
        <p:nvSpPr>
          <p:cNvPr id="79" name="Google Shape;79;p17"/>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17"/>
          <p:cNvGrpSpPr/>
          <p:nvPr/>
        </p:nvGrpSpPr>
        <p:grpSpPr>
          <a:xfrm>
            <a:off x="-19050" y="232800"/>
            <a:ext cx="8930250" cy="5027400"/>
            <a:chOff x="-19050" y="232800"/>
            <a:chExt cx="8930250" cy="5027400"/>
          </a:xfrm>
        </p:grpSpPr>
        <p:sp>
          <p:nvSpPr>
            <p:cNvPr id="81" name="Google Shape;81;p17"/>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17"/>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83" name="Google Shape;83;p17"/>
            <p:cNvCxnSpPr/>
            <p:nvPr/>
          </p:nvCxnSpPr>
          <p:spPr>
            <a:xfrm>
              <a:off x="8911200" y="4917300"/>
              <a:ext cx="0" cy="342900"/>
            </a:xfrm>
            <a:prstGeom prst="straightConnector1">
              <a:avLst/>
            </a:prstGeom>
            <a:noFill/>
            <a:ln cap="flat" cmpd="sng" w="19050">
              <a:solidFill>
                <a:schemeClr val="dk1"/>
              </a:solidFill>
              <a:prstDash val="solid"/>
              <a:round/>
              <a:headEnd len="med" w="med" type="none"/>
              <a:tailEnd len="med" w="med" type="none"/>
            </a:ln>
          </p:spPr>
        </p:cxnSp>
      </p:grpSp>
      <p:sp>
        <p:nvSpPr>
          <p:cNvPr id="84" name="Google Shape;84;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 name="Google Shape;85;p17"/>
          <p:cNvSpPr txBox="1"/>
          <p:nvPr>
            <p:ph idx="1" type="body"/>
          </p:nvPr>
        </p:nvSpPr>
        <p:spPr>
          <a:xfrm>
            <a:off x="720000" y="1215750"/>
            <a:ext cx="7704000" cy="32331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SzPts val="800"/>
              <a:buChar char="●"/>
              <a:defRPr>
                <a:latin typeface="Hanken Grotesk"/>
                <a:ea typeface="Hanken Grotesk"/>
                <a:cs typeface="Hanken Grotesk"/>
                <a:sym typeface="Hanken Grotesk"/>
              </a:defRPr>
            </a:lvl1pPr>
            <a:lvl2pPr indent="-304800" lvl="1" marL="914400" rtl="0">
              <a:spcBef>
                <a:spcPts val="0"/>
              </a:spcBef>
              <a:spcAft>
                <a:spcPts val="0"/>
              </a:spcAft>
              <a:buSzPts val="1200"/>
              <a:buChar char="○"/>
              <a:defRPr>
                <a:latin typeface="Hanken Grotesk"/>
                <a:ea typeface="Hanken Grotesk"/>
                <a:cs typeface="Hanken Grotesk"/>
                <a:sym typeface="Hanken Grotesk"/>
              </a:defRPr>
            </a:lvl2pPr>
            <a:lvl3pPr indent="-304800" lvl="2" marL="1371600" rtl="0">
              <a:lnSpc>
                <a:spcPct val="115000"/>
              </a:lnSpc>
              <a:spcBef>
                <a:spcPts val="0"/>
              </a:spcBef>
              <a:spcAft>
                <a:spcPts val="0"/>
              </a:spcAft>
              <a:buSzPts val="1200"/>
              <a:buChar char="■"/>
              <a:defRPr/>
            </a:lvl3pPr>
            <a:lvl4pPr indent="-304800" lvl="3" marL="1828800" rtl="0">
              <a:lnSpc>
                <a:spcPct val="115000"/>
              </a:lnSpc>
              <a:spcBef>
                <a:spcPts val="0"/>
              </a:spcBef>
              <a:spcAft>
                <a:spcPts val="0"/>
              </a:spcAft>
              <a:buSzPts val="1200"/>
              <a:buChar char="●"/>
              <a:defRPr/>
            </a:lvl4pPr>
            <a:lvl5pPr indent="-304800" lvl="4" marL="2286000" rtl="0">
              <a:lnSpc>
                <a:spcPct val="115000"/>
              </a:lnSpc>
              <a:spcBef>
                <a:spcPts val="0"/>
              </a:spcBef>
              <a:spcAft>
                <a:spcPts val="0"/>
              </a:spcAft>
              <a:buSzPts val="1200"/>
              <a:buChar char="○"/>
              <a:defRPr/>
            </a:lvl5pPr>
            <a:lvl6pPr indent="-304800" lvl="5" marL="2743200" rtl="0">
              <a:lnSpc>
                <a:spcPct val="115000"/>
              </a:lnSpc>
              <a:spcBef>
                <a:spcPts val="0"/>
              </a:spcBef>
              <a:spcAft>
                <a:spcPts val="0"/>
              </a:spcAft>
              <a:buSzPts val="1200"/>
              <a:buChar char="■"/>
              <a:defRPr/>
            </a:lvl6pPr>
            <a:lvl7pPr indent="-304800" lvl="6" marL="3200400" rtl="0">
              <a:lnSpc>
                <a:spcPct val="115000"/>
              </a:lnSpc>
              <a:spcBef>
                <a:spcPts val="0"/>
              </a:spcBef>
              <a:spcAft>
                <a:spcPts val="0"/>
              </a:spcAft>
              <a:buSzPts val="1200"/>
              <a:buChar char="●"/>
              <a:defRPr/>
            </a:lvl7pPr>
            <a:lvl8pPr indent="-304800" lvl="7" marL="3657600" rtl="0">
              <a:lnSpc>
                <a:spcPct val="115000"/>
              </a:lnSpc>
              <a:spcBef>
                <a:spcPts val="0"/>
              </a:spcBef>
              <a:spcAft>
                <a:spcPts val="0"/>
              </a:spcAft>
              <a:buSzPts val="1200"/>
              <a:buChar char="○"/>
              <a:defRPr/>
            </a:lvl8pPr>
            <a:lvl9pPr indent="-304800" lvl="8" marL="4114800" rtl="0">
              <a:lnSpc>
                <a:spcPct val="115000"/>
              </a:lnSpc>
              <a:spcBef>
                <a:spcPts val="0"/>
              </a:spcBef>
              <a:spcAft>
                <a:spcPts val="0"/>
              </a:spcAft>
              <a:buSzPts val="12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6" name="Shape 86"/>
        <p:cNvGrpSpPr/>
        <p:nvPr/>
      </p:nvGrpSpPr>
      <p:grpSpPr>
        <a:xfrm>
          <a:off x="0" y="0"/>
          <a:ext cx="0" cy="0"/>
          <a:chOff x="0" y="0"/>
          <a:chExt cx="0" cy="0"/>
        </a:xfrm>
      </p:grpSpPr>
      <p:sp>
        <p:nvSpPr>
          <p:cNvPr id="87" name="Google Shape;87;p18"/>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8"/>
          <p:cNvGrpSpPr/>
          <p:nvPr/>
        </p:nvGrpSpPr>
        <p:grpSpPr>
          <a:xfrm>
            <a:off x="-77100" y="232800"/>
            <a:ext cx="8988300" cy="4964300"/>
            <a:chOff x="-77100" y="232800"/>
            <a:chExt cx="8988300" cy="4964300"/>
          </a:xfrm>
        </p:grpSpPr>
        <p:sp>
          <p:nvSpPr>
            <p:cNvPr id="89" name="Google Shape;89;p18"/>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 name="Google Shape;90;p18"/>
            <p:cNvCxnSpPr/>
            <p:nvPr/>
          </p:nvCxnSpPr>
          <p:spPr>
            <a:xfrm rot="10800000">
              <a:off x="-771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91" name="Google Shape;91;p18"/>
            <p:cNvCxnSpPr/>
            <p:nvPr/>
          </p:nvCxnSpPr>
          <p:spPr>
            <a:xfrm rot="10800000">
              <a:off x="8911200" y="4890500"/>
              <a:ext cx="0" cy="306600"/>
            </a:xfrm>
            <a:prstGeom prst="straightConnector1">
              <a:avLst/>
            </a:prstGeom>
            <a:noFill/>
            <a:ln cap="flat" cmpd="sng" w="19050">
              <a:solidFill>
                <a:schemeClr val="dk1"/>
              </a:solidFill>
              <a:prstDash val="solid"/>
              <a:round/>
              <a:headEnd len="med" w="med" type="none"/>
              <a:tailEnd len="med" w="med" type="none"/>
            </a:ln>
          </p:spPr>
        </p:cxnSp>
      </p:grpSp>
      <p:sp>
        <p:nvSpPr>
          <p:cNvPr id="92" name="Google Shape;92;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3" name="Google Shape;93;p18"/>
          <p:cNvSpPr txBox="1"/>
          <p:nvPr>
            <p:ph idx="1" type="subTitle"/>
          </p:nvPr>
        </p:nvSpPr>
        <p:spPr>
          <a:xfrm>
            <a:off x="4651268" y="1736553"/>
            <a:ext cx="3772800" cy="2736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rtl="0" algn="ctr">
              <a:lnSpc>
                <a:spcPct val="115000"/>
              </a:lnSpc>
              <a:spcBef>
                <a:spcPts val="0"/>
              </a:spcBef>
              <a:spcAft>
                <a:spcPts val="0"/>
              </a:spcAft>
              <a:buSzPts val="2800"/>
              <a:buChar char="○"/>
              <a:defRPr sz="2800"/>
            </a:lvl2pPr>
            <a:lvl3pPr lvl="2" rtl="0" algn="ctr">
              <a:lnSpc>
                <a:spcPct val="115000"/>
              </a:lnSpc>
              <a:spcBef>
                <a:spcPts val="0"/>
              </a:spcBef>
              <a:spcAft>
                <a:spcPts val="0"/>
              </a:spcAft>
              <a:buSzPts val="2800"/>
              <a:buChar char="■"/>
              <a:defRPr sz="2800"/>
            </a:lvl3pPr>
            <a:lvl4pPr lvl="3" rtl="0" algn="ctr">
              <a:lnSpc>
                <a:spcPct val="115000"/>
              </a:lnSpc>
              <a:spcBef>
                <a:spcPts val="0"/>
              </a:spcBef>
              <a:spcAft>
                <a:spcPts val="0"/>
              </a:spcAft>
              <a:buSzPts val="2800"/>
              <a:buChar char="●"/>
              <a:defRPr sz="2800"/>
            </a:lvl4pPr>
            <a:lvl5pPr lvl="4" rtl="0" algn="ctr">
              <a:lnSpc>
                <a:spcPct val="115000"/>
              </a:lnSpc>
              <a:spcBef>
                <a:spcPts val="0"/>
              </a:spcBef>
              <a:spcAft>
                <a:spcPts val="0"/>
              </a:spcAft>
              <a:buSzPts val="2800"/>
              <a:buChar char="○"/>
              <a:defRPr sz="2800"/>
            </a:lvl5pPr>
            <a:lvl6pPr lvl="5" rtl="0" algn="ctr">
              <a:lnSpc>
                <a:spcPct val="115000"/>
              </a:lnSpc>
              <a:spcBef>
                <a:spcPts val="0"/>
              </a:spcBef>
              <a:spcAft>
                <a:spcPts val="0"/>
              </a:spcAft>
              <a:buSzPts val="2800"/>
              <a:buChar char="■"/>
              <a:defRPr sz="2800"/>
            </a:lvl6pPr>
            <a:lvl7pPr lvl="6" rtl="0" algn="ctr">
              <a:lnSpc>
                <a:spcPct val="115000"/>
              </a:lnSpc>
              <a:spcBef>
                <a:spcPts val="0"/>
              </a:spcBef>
              <a:spcAft>
                <a:spcPts val="0"/>
              </a:spcAft>
              <a:buSzPts val="2800"/>
              <a:buChar char="●"/>
              <a:defRPr sz="2800"/>
            </a:lvl7pPr>
            <a:lvl8pPr lvl="7" rtl="0" algn="ctr">
              <a:lnSpc>
                <a:spcPct val="115000"/>
              </a:lnSpc>
              <a:spcBef>
                <a:spcPts val="0"/>
              </a:spcBef>
              <a:spcAft>
                <a:spcPts val="0"/>
              </a:spcAft>
              <a:buSzPts val="2800"/>
              <a:buChar char="○"/>
              <a:defRPr sz="2800"/>
            </a:lvl8pPr>
            <a:lvl9pPr lvl="8" rtl="0" algn="ctr">
              <a:lnSpc>
                <a:spcPct val="115000"/>
              </a:lnSpc>
              <a:spcBef>
                <a:spcPts val="0"/>
              </a:spcBef>
              <a:spcAft>
                <a:spcPts val="0"/>
              </a:spcAft>
              <a:buSzPts val="2800"/>
              <a:buChar char="■"/>
              <a:defRPr sz="2800"/>
            </a:lvl9pPr>
          </a:lstStyle>
          <a:p/>
        </p:txBody>
      </p:sp>
      <p:sp>
        <p:nvSpPr>
          <p:cNvPr id="94" name="Google Shape;94;p18"/>
          <p:cNvSpPr txBox="1"/>
          <p:nvPr>
            <p:ph idx="2" type="subTitle"/>
          </p:nvPr>
        </p:nvSpPr>
        <p:spPr>
          <a:xfrm>
            <a:off x="720000" y="1736553"/>
            <a:ext cx="3772800" cy="2736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Char char="○"/>
              <a:defRPr sz="2800"/>
            </a:lvl2pPr>
            <a:lvl3pPr lvl="2" rtl="0" algn="ctr">
              <a:lnSpc>
                <a:spcPct val="115000"/>
              </a:lnSpc>
              <a:spcBef>
                <a:spcPts val="0"/>
              </a:spcBef>
              <a:spcAft>
                <a:spcPts val="0"/>
              </a:spcAft>
              <a:buSzPts val="1400"/>
              <a:buChar char="■"/>
              <a:defRPr sz="2800"/>
            </a:lvl3pPr>
            <a:lvl4pPr lvl="3" rtl="0" algn="ctr">
              <a:lnSpc>
                <a:spcPct val="115000"/>
              </a:lnSpc>
              <a:spcBef>
                <a:spcPts val="0"/>
              </a:spcBef>
              <a:spcAft>
                <a:spcPts val="0"/>
              </a:spcAft>
              <a:buSzPts val="1400"/>
              <a:buChar char="●"/>
              <a:defRPr sz="2800"/>
            </a:lvl4pPr>
            <a:lvl5pPr lvl="4" rtl="0" algn="ctr">
              <a:lnSpc>
                <a:spcPct val="115000"/>
              </a:lnSpc>
              <a:spcBef>
                <a:spcPts val="0"/>
              </a:spcBef>
              <a:spcAft>
                <a:spcPts val="0"/>
              </a:spcAft>
              <a:buSzPts val="1400"/>
              <a:buChar char="○"/>
              <a:defRPr sz="2800"/>
            </a:lvl5pPr>
            <a:lvl6pPr lvl="5" rtl="0" algn="ctr">
              <a:lnSpc>
                <a:spcPct val="115000"/>
              </a:lnSpc>
              <a:spcBef>
                <a:spcPts val="0"/>
              </a:spcBef>
              <a:spcAft>
                <a:spcPts val="0"/>
              </a:spcAft>
              <a:buSzPts val="1400"/>
              <a:buChar char="■"/>
              <a:defRPr sz="2800"/>
            </a:lvl6pPr>
            <a:lvl7pPr lvl="6" rtl="0" algn="ctr">
              <a:lnSpc>
                <a:spcPct val="115000"/>
              </a:lnSpc>
              <a:spcBef>
                <a:spcPts val="0"/>
              </a:spcBef>
              <a:spcAft>
                <a:spcPts val="0"/>
              </a:spcAft>
              <a:buSzPts val="1400"/>
              <a:buChar char="●"/>
              <a:defRPr sz="2800"/>
            </a:lvl7pPr>
            <a:lvl8pPr lvl="7" rtl="0" algn="ctr">
              <a:lnSpc>
                <a:spcPct val="115000"/>
              </a:lnSpc>
              <a:spcBef>
                <a:spcPts val="0"/>
              </a:spcBef>
              <a:spcAft>
                <a:spcPts val="0"/>
              </a:spcAft>
              <a:buSzPts val="1400"/>
              <a:buChar char="○"/>
              <a:defRPr sz="2800"/>
            </a:lvl8pPr>
            <a:lvl9pPr lvl="8" rtl="0" algn="ctr">
              <a:lnSpc>
                <a:spcPct val="115000"/>
              </a:lnSpc>
              <a:spcBef>
                <a:spcPts val="0"/>
              </a:spcBef>
              <a:spcAft>
                <a:spcPts val="0"/>
              </a:spcAft>
              <a:buSzPts val="1400"/>
              <a:buChar char="■"/>
              <a:defRPr sz="2800"/>
            </a:lvl9pPr>
          </a:lstStyle>
          <a:p/>
        </p:txBody>
      </p:sp>
      <p:sp>
        <p:nvSpPr>
          <p:cNvPr id="95" name="Google Shape;95;p18"/>
          <p:cNvSpPr txBox="1"/>
          <p:nvPr>
            <p:ph idx="3" type="subTitle"/>
          </p:nvPr>
        </p:nvSpPr>
        <p:spPr>
          <a:xfrm>
            <a:off x="720000" y="1451250"/>
            <a:ext cx="3772800" cy="3615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p:txBody>
      </p:sp>
      <p:sp>
        <p:nvSpPr>
          <p:cNvPr id="96" name="Google Shape;96;p18"/>
          <p:cNvSpPr txBox="1"/>
          <p:nvPr>
            <p:ph idx="4" type="subTitle"/>
          </p:nvPr>
        </p:nvSpPr>
        <p:spPr>
          <a:xfrm>
            <a:off x="4651268" y="1451250"/>
            <a:ext cx="3772800" cy="361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rtl="0">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rtl="0">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rtl="0">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rtl="0">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rtl="0">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rtl="0">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rtl="0">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 name="Shape 97"/>
        <p:cNvGrpSpPr/>
        <p:nvPr/>
      </p:nvGrpSpPr>
      <p:grpSpPr>
        <a:xfrm>
          <a:off x="0" y="0"/>
          <a:ext cx="0" cy="0"/>
          <a:chOff x="0" y="0"/>
          <a:chExt cx="0" cy="0"/>
        </a:xfrm>
      </p:grpSpPr>
      <p:sp>
        <p:nvSpPr>
          <p:cNvPr id="98" name="Google Shape;98;p19"/>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9"/>
          <p:cNvGrpSpPr/>
          <p:nvPr/>
        </p:nvGrpSpPr>
        <p:grpSpPr>
          <a:xfrm>
            <a:off x="232200" y="-49400"/>
            <a:ext cx="8679000" cy="5250800"/>
            <a:chOff x="232200" y="-49400"/>
            <a:chExt cx="8679000" cy="5250800"/>
          </a:xfrm>
        </p:grpSpPr>
        <p:grpSp>
          <p:nvGrpSpPr>
            <p:cNvPr id="100" name="Google Shape;100;p19"/>
            <p:cNvGrpSpPr/>
            <p:nvPr/>
          </p:nvGrpSpPr>
          <p:grpSpPr>
            <a:xfrm>
              <a:off x="232200" y="-49400"/>
              <a:ext cx="8679000" cy="5250800"/>
              <a:chOff x="232200" y="-49400"/>
              <a:chExt cx="8679000" cy="5250800"/>
            </a:xfrm>
          </p:grpSpPr>
          <p:sp>
            <p:nvSpPr>
              <p:cNvPr id="101" name="Google Shape;101;p19"/>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 name="Google Shape;102;p19"/>
              <p:cNvCxnSpPr/>
              <p:nvPr/>
            </p:nvCxnSpPr>
            <p:spPr>
              <a:xfrm rot="10800000">
                <a:off x="8911200" y="-49400"/>
                <a:ext cx="0" cy="284100"/>
              </a:xfrm>
              <a:prstGeom prst="straightConnector1">
                <a:avLst/>
              </a:prstGeom>
              <a:noFill/>
              <a:ln cap="flat" cmpd="sng" w="19050">
                <a:solidFill>
                  <a:schemeClr val="dk1"/>
                </a:solidFill>
                <a:prstDash val="solid"/>
                <a:round/>
                <a:headEnd len="med" w="med" type="none"/>
                <a:tailEnd len="med" w="med" type="none"/>
              </a:ln>
            </p:spPr>
          </p:cxnSp>
          <p:cxnSp>
            <p:nvCxnSpPr>
              <p:cNvPr id="103" name="Google Shape;103;p19"/>
              <p:cNvCxnSpPr/>
              <p:nvPr/>
            </p:nvCxnSpPr>
            <p:spPr>
              <a:xfrm rot="10800000">
                <a:off x="232200" y="4917300"/>
                <a:ext cx="0" cy="284100"/>
              </a:xfrm>
              <a:prstGeom prst="straightConnector1">
                <a:avLst/>
              </a:prstGeom>
              <a:noFill/>
              <a:ln cap="flat" cmpd="sng" w="19050">
                <a:solidFill>
                  <a:schemeClr val="dk1"/>
                </a:solidFill>
                <a:prstDash val="solid"/>
                <a:round/>
                <a:headEnd len="med" w="med" type="none"/>
                <a:tailEnd len="med" w="med" type="none"/>
              </a:ln>
            </p:spPr>
          </p:cxnSp>
        </p:grpSp>
        <p:sp>
          <p:nvSpPr>
            <p:cNvPr id="104" name="Google Shape;104;p19"/>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6" name="Shape 106"/>
        <p:cNvGrpSpPr/>
        <p:nvPr/>
      </p:nvGrpSpPr>
      <p:grpSpPr>
        <a:xfrm>
          <a:off x="0" y="0"/>
          <a:ext cx="0" cy="0"/>
          <a:chOff x="0" y="0"/>
          <a:chExt cx="0" cy="0"/>
        </a:xfrm>
      </p:grpSpPr>
      <p:sp>
        <p:nvSpPr>
          <p:cNvPr id="107" name="Google Shape;107;p20"/>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20"/>
          <p:cNvGrpSpPr/>
          <p:nvPr/>
        </p:nvGrpSpPr>
        <p:grpSpPr>
          <a:xfrm>
            <a:off x="-19050" y="-16000"/>
            <a:ext cx="8930250" cy="4933300"/>
            <a:chOff x="-19050" y="-16000"/>
            <a:chExt cx="8930250" cy="4933300"/>
          </a:xfrm>
        </p:grpSpPr>
        <p:sp>
          <p:nvSpPr>
            <p:cNvPr id="109" name="Google Shape;109;p20"/>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 name="Google Shape;110;p20"/>
            <p:cNvCxnSpPr/>
            <p:nvPr/>
          </p:nvCxnSpPr>
          <p:spPr>
            <a:xfrm rot="10800000">
              <a:off x="-19050" y="49173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111" name="Google Shape;111;p20"/>
            <p:cNvCxnSpPr/>
            <p:nvPr/>
          </p:nvCxnSpPr>
          <p:spPr>
            <a:xfrm rot="10800000">
              <a:off x="8911200" y="-16000"/>
              <a:ext cx="0" cy="258900"/>
            </a:xfrm>
            <a:prstGeom prst="straightConnector1">
              <a:avLst/>
            </a:prstGeom>
            <a:noFill/>
            <a:ln cap="flat" cmpd="sng" w="19050">
              <a:solidFill>
                <a:schemeClr val="dk1"/>
              </a:solidFill>
              <a:prstDash val="solid"/>
              <a:round/>
              <a:headEnd len="med" w="med" type="none"/>
              <a:tailEnd len="med" w="med" type="none"/>
            </a:ln>
          </p:spPr>
        </p:cxnSp>
      </p:grpSp>
      <p:sp>
        <p:nvSpPr>
          <p:cNvPr id="112" name="Google Shape;112;p20"/>
          <p:cNvSpPr txBox="1"/>
          <p:nvPr>
            <p:ph type="title"/>
          </p:nvPr>
        </p:nvSpPr>
        <p:spPr>
          <a:xfrm>
            <a:off x="720000" y="448050"/>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 name="Google Shape;113;p20"/>
          <p:cNvSpPr txBox="1"/>
          <p:nvPr>
            <p:ph idx="1" type="subTitle"/>
          </p:nvPr>
        </p:nvSpPr>
        <p:spPr>
          <a:xfrm>
            <a:off x="1733625" y="1361025"/>
            <a:ext cx="6580200" cy="2906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atin typeface="Hanken Grotesk"/>
                <a:ea typeface="Hanken Grotesk"/>
                <a:cs typeface="Hanken Grotesk"/>
                <a:sym typeface="Hanken Grotesk"/>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 name="Shape 114"/>
        <p:cNvGrpSpPr/>
        <p:nvPr/>
      </p:nvGrpSpPr>
      <p:grpSpPr>
        <a:xfrm>
          <a:off x="0" y="0"/>
          <a:ext cx="0" cy="0"/>
          <a:chOff x="0" y="0"/>
          <a:chExt cx="0" cy="0"/>
        </a:xfrm>
      </p:grpSpPr>
      <p:sp>
        <p:nvSpPr>
          <p:cNvPr id="115" name="Google Shape;115;p21"/>
          <p:cNvSpPr/>
          <p:nvPr/>
        </p:nvSpPr>
        <p:spPr>
          <a:xfrm>
            <a:off x="2007375" y="2776900"/>
            <a:ext cx="5143500" cy="514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21"/>
          <p:cNvGrpSpPr/>
          <p:nvPr/>
        </p:nvGrpSpPr>
        <p:grpSpPr>
          <a:xfrm>
            <a:off x="-25" y="533550"/>
            <a:ext cx="9270975" cy="4075025"/>
            <a:chOff x="-25" y="533550"/>
            <a:chExt cx="9270975" cy="4075025"/>
          </a:xfrm>
        </p:grpSpPr>
        <p:sp>
          <p:nvSpPr>
            <p:cNvPr id="117" name="Google Shape;117;p21"/>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800">
                <a:solidFill>
                  <a:schemeClr val="dk1"/>
                </a:solidFill>
                <a:latin typeface="Figtree Black"/>
                <a:ea typeface="Figtree Black"/>
                <a:cs typeface="Figtree Black"/>
                <a:sym typeface="Figtree Black"/>
              </a:endParaRPr>
            </a:p>
          </p:txBody>
        </p:sp>
        <p:cxnSp>
          <p:nvCxnSpPr>
            <p:cNvPr id="118" name="Google Shape;118;p21"/>
            <p:cNvCxnSpPr/>
            <p:nvPr/>
          </p:nvCxnSpPr>
          <p:spPr>
            <a:xfrm rot="10800000">
              <a:off x="8430950" y="533550"/>
              <a:ext cx="840000" cy="0"/>
            </a:xfrm>
            <a:prstGeom prst="straightConnector1">
              <a:avLst/>
            </a:prstGeom>
            <a:noFill/>
            <a:ln cap="flat" cmpd="sng" w="19050">
              <a:solidFill>
                <a:schemeClr val="dk1"/>
              </a:solidFill>
              <a:prstDash val="solid"/>
              <a:round/>
              <a:headEnd len="med" w="med" type="none"/>
              <a:tailEnd len="med" w="med" type="none"/>
            </a:ln>
          </p:spPr>
        </p:cxnSp>
        <p:cxnSp>
          <p:nvCxnSpPr>
            <p:cNvPr id="119" name="Google Shape;119;p21"/>
            <p:cNvCxnSpPr/>
            <p:nvPr/>
          </p:nvCxnSpPr>
          <p:spPr>
            <a:xfrm rot="10800000">
              <a:off x="-25" y="4608575"/>
              <a:ext cx="740700" cy="0"/>
            </a:xfrm>
            <a:prstGeom prst="straightConnector1">
              <a:avLst/>
            </a:prstGeom>
            <a:noFill/>
            <a:ln cap="flat" cmpd="sng" w="19050">
              <a:solidFill>
                <a:schemeClr val="dk1"/>
              </a:solidFill>
              <a:prstDash val="solid"/>
              <a:round/>
              <a:headEnd len="med" w="med" type="none"/>
              <a:tailEnd len="med" w="med" type="none"/>
            </a:ln>
          </p:spPr>
        </p:cxnSp>
      </p:grpSp>
      <p:sp>
        <p:nvSpPr>
          <p:cNvPr id="120" name="Google Shape;120;p21"/>
          <p:cNvSpPr txBox="1"/>
          <p:nvPr>
            <p:ph type="title"/>
          </p:nvPr>
        </p:nvSpPr>
        <p:spPr>
          <a:xfrm>
            <a:off x="1644450" y="1733400"/>
            <a:ext cx="5855100" cy="760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1" name="Shape 121"/>
        <p:cNvGrpSpPr/>
        <p:nvPr/>
      </p:nvGrpSpPr>
      <p:grpSpPr>
        <a:xfrm>
          <a:off x="0" y="0"/>
          <a:ext cx="0" cy="0"/>
          <a:chOff x="0" y="0"/>
          <a:chExt cx="0" cy="0"/>
        </a:xfrm>
      </p:grpSpPr>
      <p:sp>
        <p:nvSpPr>
          <p:cNvPr id="122" name="Google Shape;122;p22"/>
          <p:cNvSpPr/>
          <p:nvPr/>
        </p:nvSpPr>
        <p:spPr>
          <a:xfrm>
            <a:off x="-2613450" y="-126025"/>
            <a:ext cx="5402100" cy="5402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22"/>
          <p:cNvGrpSpPr/>
          <p:nvPr/>
        </p:nvGrpSpPr>
        <p:grpSpPr>
          <a:xfrm>
            <a:off x="727425" y="-49275"/>
            <a:ext cx="7703400" cy="5243325"/>
            <a:chOff x="727425" y="-49275"/>
            <a:chExt cx="7703400" cy="5243325"/>
          </a:xfrm>
        </p:grpSpPr>
        <p:sp>
          <p:nvSpPr>
            <p:cNvPr id="124" name="Google Shape;124;p22"/>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22"/>
            <p:cNvCxnSpPr/>
            <p:nvPr/>
          </p:nvCxnSpPr>
          <p:spPr>
            <a:xfrm rot="10800000">
              <a:off x="727425" y="-49275"/>
              <a:ext cx="0" cy="585600"/>
            </a:xfrm>
            <a:prstGeom prst="straightConnector1">
              <a:avLst/>
            </a:prstGeom>
            <a:noFill/>
            <a:ln cap="flat" cmpd="sng" w="19050">
              <a:solidFill>
                <a:schemeClr val="dk1"/>
              </a:solidFill>
              <a:prstDash val="solid"/>
              <a:round/>
              <a:headEnd len="med" w="med" type="none"/>
              <a:tailEnd len="med" w="med" type="none"/>
            </a:ln>
          </p:spPr>
        </p:cxnSp>
        <p:cxnSp>
          <p:nvCxnSpPr>
            <p:cNvPr id="126" name="Google Shape;126;p22"/>
            <p:cNvCxnSpPr/>
            <p:nvPr/>
          </p:nvCxnSpPr>
          <p:spPr>
            <a:xfrm rot="10800000">
              <a:off x="8430775" y="4608450"/>
              <a:ext cx="0" cy="585600"/>
            </a:xfrm>
            <a:prstGeom prst="straightConnector1">
              <a:avLst/>
            </a:prstGeom>
            <a:noFill/>
            <a:ln cap="flat" cmpd="sng" w="19050">
              <a:solidFill>
                <a:schemeClr val="dk1"/>
              </a:solidFill>
              <a:prstDash val="solid"/>
              <a:round/>
              <a:headEnd len="med" w="med" type="none"/>
              <a:tailEnd len="med" w="med" type="none"/>
            </a:ln>
          </p:spPr>
        </p:cxnSp>
      </p:grpSp>
      <p:sp>
        <p:nvSpPr>
          <p:cNvPr id="127" name="Google Shape;127;p22"/>
          <p:cNvSpPr txBox="1"/>
          <p:nvPr>
            <p:ph type="title"/>
          </p:nvPr>
        </p:nvSpPr>
        <p:spPr>
          <a:xfrm>
            <a:off x="3496850" y="1021763"/>
            <a:ext cx="4294800" cy="2095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8" name="Google Shape;128;p22"/>
          <p:cNvSpPr txBox="1"/>
          <p:nvPr>
            <p:ph idx="1" type="subTitle"/>
          </p:nvPr>
        </p:nvSpPr>
        <p:spPr>
          <a:xfrm>
            <a:off x="3496850" y="3117038"/>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9" name="Shape 129"/>
        <p:cNvGrpSpPr/>
        <p:nvPr/>
      </p:nvGrpSpPr>
      <p:grpSpPr>
        <a:xfrm>
          <a:off x="0" y="0"/>
          <a:ext cx="0" cy="0"/>
          <a:chOff x="0" y="0"/>
          <a:chExt cx="0" cy="0"/>
        </a:xfrm>
      </p:grpSpPr>
      <p:sp>
        <p:nvSpPr>
          <p:cNvPr id="130" name="Google Shape;130;p23"/>
          <p:cNvSpPr/>
          <p:nvPr>
            <p:ph idx="2" type="pic"/>
          </p:nvPr>
        </p:nvSpPr>
        <p:spPr>
          <a:xfrm>
            <a:off x="0" y="0"/>
            <a:ext cx="9144000" cy="5143500"/>
          </a:xfrm>
          <a:prstGeom prst="rect">
            <a:avLst/>
          </a:prstGeom>
          <a:noFill/>
          <a:ln>
            <a:noFill/>
          </a:ln>
        </p:spPr>
      </p:sp>
      <p:sp>
        <p:nvSpPr>
          <p:cNvPr id="131" name="Google Shape;131;p23"/>
          <p:cNvSpPr txBox="1"/>
          <p:nvPr>
            <p:ph type="title"/>
          </p:nvPr>
        </p:nvSpPr>
        <p:spPr>
          <a:xfrm>
            <a:off x="720000" y="4045175"/>
            <a:ext cx="7710900" cy="56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2" name="Shape 132"/>
        <p:cNvGrpSpPr/>
        <p:nvPr/>
      </p:nvGrpSpPr>
      <p:grpSpPr>
        <a:xfrm>
          <a:off x="0" y="0"/>
          <a:ext cx="0" cy="0"/>
          <a:chOff x="0" y="0"/>
          <a:chExt cx="0" cy="0"/>
        </a:xfrm>
      </p:grpSpPr>
      <p:sp>
        <p:nvSpPr>
          <p:cNvPr id="133" name="Google Shape;133;p24"/>
          <p:cNvSpPr/>
          <p:nvPr/>
        </p:nvSpPr>
        <p:spPr>
          <a:xfrm>
            <a:off x="-3422975" y="0"/>
            <a:ext cx="5143500" cy="514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24"/>
          <p:cNvGrpSpPr/>
          <p:nvPr/>
        </p:nvGrpSpPr>
        <p:grpSpPr>
          <a:xfrm>
            <a:off x="727425" y="-382650"/>
            <a:ext cx="7703400" cy="5907300"/>
            <a:chOff x="727425" y="-382650"/>
            <a:chExt cx="7703400" cy="5907300"/>
          </a:xfrm>
        </p:grpSpPr>
        <p:sp>
          <p:nvSpPr>
            <p:cNvPr id="135" name="Google Shape;135;p24"/>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24"/>
            <p:cNvCxnSpPr/>
            <p:nvPr/>
          </p:nvCxnSpPr>
          <p:spPr>
            <a:xfrm>
              <a:off x="727425" y="4608450"/>
              <a:ext cx="0" cy="916200"/>
            </a:xfrm>
            <a:prstGeom prst="straightConnector1">
              <a:avLst/>
            </a:prstGeom>
            <a:noFill/>
            <a:ln cap="flat" cmpd="sng" w="19050">
              <a:solidFill>
                <a:schemeClr val="dk1"/>
              </a:solidFill>
              <a:prstDash val="solid"/>
              <a:round/>
              <a:headEnd len="med" w="med" type="none"/>
              <a:tailEnd len="med" w="med" type="none"/>
            </a:ln>
          </p:spPr>
        </p:cxnSp>
        <p:cxnSp>
          <p:nvCxnSpPr>
            <p:cNvPr id="137" name="Google Shape;137;p24"/>
            <p:cNvCxnSpPr/>
            <p:nvPr/>
          </p:nvCxnSpPr>
          <p:spPr>
            <a:xfrm>
              <a:off x="8430775" y="-382650"/>
              <a:ext cx="0" cy="916200"/>
            </a:xfrm>
            <a:prstGeom prst="straightConnector1">
              <a:avLst/>
            </a:prstGeom>
            <a:noFill/>
            <a:ln cap="flat" cmpd="sng" w="19050">
              <a:solidFill>
                <a:schemeClr val="dk1"/>
              </a:solidFill>
              <a:prstDash val="solid"/>
              <a:round/>
              <a:headEnd len="med" w="med" type="none"/>
              <a:tailEnd len="med" w="med" type="none"/>
            </a:ln>
          </p:spPr>
        </p:cxnSp>
      </p:grpSp>
      <p:sp>
        <p:nvSpPr>
          <p:cNvPr id="138" name="Google Shape;138;p24"/>
          <p:cNvSpPr txBox="1"/>
          <p:nvPr>
            <p:ph hasCustomPrompt="1" type="title"/>
          </p:nvPr>
        </p:nvSpPr>
        <p:spPr>
          <a:xfrm>
            <a:off x="2603050" y="1856113"/>
            <a:ext cx="5827800" cy="1024500"/>
          </a:xfrm>
          <a:prstGeom prst="rect">
            <a:avLst/>
          </a:prstGeom>
          <a:solidFill>
            <a:schemeClr val="dk1"/>
          </a:solidFill>
        </p:spPr>
        <p:txBody>
          <a:bodyPr anchorCtr="0" anchor="ctr" bIns="91425" lIns="91425" spcFirstLastPara="1" rIns="91425" wrap="square" tIns="91425">
            <a:noAutofit/>
          </a:bodyPr>
          <a:lstStyle>
            <a:lvl1pPr indent="0" lvl="0" marL="0" rtl="0">
              <a:lnSpc>
                <a:spcPct val="115000"/>
              </a:lnSpc>
              <a:spcBef>
                <a:spcPts val="0"/>
              </a:spcBef>
              <a:spcAft>
                <a:spcPts val="0"/>
              </a:spcAft>
              <a:buSzPts val="9600"/>
              <a:buNone/>
              <a:defRPr sz="49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9" name="Google Shape;139;p24"/>
          <p:cNvSpPr txBox="1"/>
          <p:nvPr>
            <p:ph idx="1" type="subTitle"/>
          </p:nvPr>
        </p:nvSpPr>
        <p:spPr>
          <a:xfrm>
            <a:off x="2603050" y="2880588"/>
            <a:ext cx="5827800" cy="40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atin typeface="Hanken Grotesk"/>
                <a:ea typeface="Hanken Grotesk"/>
                <a:cs typeface="Hanken Grotesk"/>
                <a:sym typeface="Hanken Grotesk"/>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140" name="Shape 14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41" name="Shape 141"/>
        <p:cNvGrpSpPr/>
        <p:nvPr/>
      </p:nvGrpSpPr>
      <p:grpSpPr>
        <a:xfrm>
          <a:off x="0" y="0"/>
          <a:ext cx="0" cy="0"/>
          <a:chOff x="0" y="0"/>
          <a:chExt cx="0" cy="0"/>
        </a:xfrm>
      </p:grpSpPr>
      <p:sp>
        <p:nvSpPr>
          <p:cNvPr id="142" name="Google Shape;142;p26"/>
          <p:cNvSpPr/>
          <p:nvPr/>
        </p:nvSpPr>
        <p:spPr>
          <a:xfrm>
            <a:off x="-941925"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 name="Google Shape;143;p26"/>
          <p:cNvGrpSpPr/>
          <p:nvPr/>
        </p:nvGrpSpPr>
        <p:grpSpPr>
          <a:xfrm>
            <a:off x="-19050" y="232800"/>
            <a:ext cx="9189150" cy="4684500"/>
            <a:chOff x="-19050" y="232800"/>
            <a:chExt cx="9189150" cy="4684500"/>
          </a:xfrm>
        </p:grpSpPr>
        <p:sp>
          <p:nvSpPr>
            <p:cNvPr id="144" name="Google Shape;144;p2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26"/>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146" name="Google Shape;146;p26"/>
            <p:cNvCxnSpPr/>
            <p:nvPr/>
          </p:nvCxnSpPr>
          <p:spPr>
            <a:xfrm rot="10800000">
              <a:off x="8911200" y="4917300"/>
              <a:ext cx="258900" cy="0"/>
            </a:xfrm>
            <a:prstGeom prst="straightConnector1">
              <a:avLst/>
            </a:prstGeom>
            <a:noFill/>
            <a:ln cap="flat" cmpd="sng" w="19050">
              <a:solidFill>
                <a:schemeClr val="dk1"/>
              </a:solidFill>
              <a:prstDash val="solid"/>
              <a:round/>
              <a:headEnd len="med" w="med" type="none"/>
              <a:tailEnd len="med" w="med" type="none"/>
            </a:ln>
          </p:spPr>
        </p:cxnSp>
      </p:grpSp>
      <p:sp>
        <p:nvSpPr>
          <p:cNvPr id="147" name="Google Shape;147;p26"/>
          <p:cNvSpPr txBox="1"/>
          <p:nvPr>
            <p:ph type="title"/>
          </p:nvPr>
        </p:nvSpPr>
        <p:spPr>
          <a:xfrm>
            <a:off x="6632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8" name="Google Shape;148;p26"/>
          <p:cNvSpPr txBox="1"/>
          <p:nvPr>
            <p:ph idx="1" type="subTitle"/>
          </p:nvPr>
        </p:nvSpPr>
        <p:spPr>
          <a:xfrm>
            <a:off x="788675" y="2105875"/>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49" name="Google Shape;149;p26"/>
          <p:cNvSpPr txBox="1"/>
          <p:nvPr>
            <p:ph idx="2" type="subTitle"/>
          </p:nvPr>
        </p:nvSpPr>
        <p:spPr>
          <a:xfrm>
            <a:off x="788675" y="3772552"/>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50" name="Google Shape;150;p26"/>
          <p:cNvSpPr txBox="1"/>
          <p:nvPr>
            <p:ph idx="3" type="subTitle"/>
          </p:nvPr>
        </p:nvSpPr>
        <p:spPr>
          <a:xfrm>
            <a:off x="3418500" y="3772552"/>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51" name="Google Shape;151;p26"/>
          <p:cNvSpPr txBox="1"/>
          <p:nvPr>
            <p:ph idx="4" type="subTitle"/>
          </p:nvPr>
        </p:nvSpPr>
        <p:spPr>
          <a:xfrm>
            <a:off x="3418500" y="2105875"/>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52" name="Google Shape;152;p26"/>
          <p:cNvSpPr txBox="1"/>
          <p:nvPr>
            <p:ph hasCustomPrompt="1" idx="5" type="title"/>
          </p:nvPr>
        </p:nvSpPr>
        <p:spPr>
          <a:xfrm>
            <a:off x="919575" y="1319650"/>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 name="Google Shape;153;p26"/>
          <p:cNvSpPr txBox="1"/>
          <p:nvPr>
            <p:ph hasCustomPrompt="1" idx="6" type="title"/>
          </p:nvPr>
        </p:nvSpPr>
        <p:spPr>
          <a:xfrm>
            <a:off x="3509050" y="2977575"/>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6"/>
          <p:cNvSpPr txBox="1"/>
          <p:nvPr>
            <p:ph hasCustomPrompt="1" idx="7" type="title"/>
          </p:nvPr>
        </p:nvSpPr>
        <p:spPr>
          <a:xfrm>
            <a:off x="919575" y="2977575"/>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5" name="Google Shape;155;p26"/>
          <p:cNvSpPr txBox="1"/>
          <p:nvPr>
            <p:ph hasCustomPrompt="1" idx="8" type="title"/>
          </p:nvPr>
        </p:nvSpPr>
        <p:spPr>
          <a:xfrm>
            <a:off x="3528275" y="1319650"/>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6" name="Google Shape;156;p26"/>
          <p:cNvSpPr txBox="1"/>
          <p:nvPr>
            <p:ph idx="9" type="subTitle"/>
          </p:nvPr>
        </p:nvSpPr>
        <p:spPr>
          <a:xfrm>
            <a:off x="6048325" y="3772552"/>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57" name="Google Shape;157;p26"/>
          <p:cNvSpPr txBox="1"/>
          <p:nvPr>
            <p:ph idx="13" type="subTitle"/>
          </p:nvPr>
        </p:nvSpPr>
        <p:spPr>
          <a:xfrm>
            <a:off x="6048325" y="2105875"/>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58" name="Google Shape;158;p26"/>
          <p:cNvSpPr txBox="1"/>
          <p:nvPr>
            <p:ph hasCustomPrompt="1" idx="14" type="title"/>
          </p:nvPr>
        </p:nvSpPr>
        <p:spPr>
          <a:xfrm>
            <a:off x="6136975" y="2977575"/>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9" name="Google Shape;159;p26"/>
          <p:cNvSpPr txBox="1"/>
          <p:nvPr>
            <p:ph hasCustomPrompt="1" idx="15" type="title"/>
          </p:nvPr>
        </p:nvSpPr>
        <p:spPr>
          <a:xfrm>
            <a:off x="6136975" y="1319650"/>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26"/>
          <p:cNvSpPr txBox="1"/>
          <p:nvPr>
            <p:ph idx="16" type="subTitle"/>
          </p:nvPr>
        </p:nvSpPr>
        <p:spPr>
          <a:xfrm>
            <a:off x="788675" y="1848775"/>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61" name="Google Shape;161;p26"/>
          <p:cNvSpPr txBox="1"/>
          <p:nvPr>
            <p:ph idx="17" type="subTitle"/>
          </p:nvPr>
        </p:nvSpPr>
        <p:spPr>
          <a:xfrm>
            <a:off x="788675" y="3503023"/>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62" name="Google Shape;162;p26"/>
          <p:cNvSpPr txBox="1"/>
          <p:nvPr>
            <p:ph idx="18" type="subTitle"/>
          </p:nvPr>
        </p:nvSpPr>
        <p:spPr>
          <a:xfrm>
            <a:off x="3418500" y="3503023"/>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63" name="Google Shape;163;p26"/>
          <p:cNvSpPr txBox="1"/>
          <p:nvPr>
            <p:ph idx="19" type="subTitle"/>
          </p:nvPr>
        </p:nvSpPr>
        <p:spPr>
          <a:xfrm>
            <a:off x="3418500" y="1848775"/>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64" name="Google Shape;164;p26"/>
          <p:cNvSpPr txBox="1"/>
          <p:nvPr>
            <p:ph idx="20" type="subTitle"/>
          </p:nvPr>
        </p:nvSpPr>
        <p:spPr>
          <a:xfrm>
            <a:off x="6048325" y="3503023"/>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65" name="Google Shape;165;p26"/>
          <p:cNvSpPr txBox="1"/>
          <p:nvPr>
            <p:ph idx="21" type="subTitle"/>
          </p:nvPr>
        </p:nvSpPr>
        <p:spPr>
          <a:xfrm>
            <a:off x="6048325" y="1848775"/>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66" name="Shape 166"/>
        <p:cNvGrpSpPr/>
        <p:nvPr/>
      </p:nvGrpSpPr>
      <p:grpSpPr>
        <a:xfrm>
          <a:off x="0" y="0"/>
          <a:ext cx="0" cy="0"/>
          <a:chOff x="0" y="0"/>
          <a:chExt cx="0" cy="0"/>
        </a:xfrm>
      </p:grpSpPr>
      <p:sp>
        <p:nvSpPr>
          <p:cNvPr id="167" name="Google Shape;167;p27"/>
          <p:cNvSpPr/>
          <p:nvPr/>
        </p:nvSpPr>
        <p:spPr>
          <a:xfrm>
            <a:off x="-2125550" y="3018625"/>
            <a:ext cx="4243200" cy="424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27"/>
          <p:cNvGrpSpPr/>
          <p:nvPr/>
        </p:nvGrpSpPr>
        <p:grpSpPr>
          <a:xfrm>
            <a:off x="727425" y="-29250"/>
            <a:ext cx="8550550" cy="4637825"/>
            <a:chOff x="727425" y="-29250"/>
            <a:chExt cx="8550550" cy="4637825"/>
          </a:xfrm>
        </p:grpSpPr>
        <p:sp>
          <p:nvSpPr>
            <p:cNvPr id="169" name="Google Shape;169;p27"/>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 name="Google Shape;170;p27"/>
            <p:cNvCxnSpPr/>
            <p:nvPr/>
          </p:nvCxnSpPr>
          <p:spPr>
            <a:xfrm rot="10800000">
              <a:off x="727425" y="-29250"/>
              <a:ext cx="0" cy="562800"/>
            </a:xfrm>
            <a:prstGeom prst="straightConnector1">
              <a:avLst/>
            </a:prstGeom>
            <a:noFill/>
            <a:ln cap="flat" cmpd="sng" w="19050">
              <a:solidFill>
                <a:schemeClr val="dk1"/>
              </a:solidFill>
              <a:prstDash val="solid"/>
              <a:round/>
              <a:headEnd len="med" w="med" type="none"/>
              <a:tailEnd len="med" w="med" type="none"/>
            </a:ln>
          </p:spPr>
        </p:cxnSp>
        <p:cxnSp>
          <p:nvCxnSpPr>
            <p:cNvPr id="171" name="Google Shape;171;p27"/>
            <p:cNvCxnSpPr/>
            <p:nvPr/>
          </p:nvCxnSpPr>
          <p:spPr>
            <a:xfrm>
              <a:off x="8430775" y="4608575"/>
              <a:ext cx="847200" cy="0"/>
            </a:xfrm>
            <a:prstGeom prst="straightConnector1">
              <a:avLst/>
            </a:prstGeom>
            <a:noFill/>
            <a:ln cap="flat" cmpd="sng" w="19050">
              <a:solidFill>
                <a:schemeClr val="dk1"/>
              </a:solidFill>
              <a:prstDash val="solid"/>
              <a:round/>
              <a:headEnd len="med" w="med" type="none"/>
              <a:tailEnd len="med" w="med" type="none"/>
            </a:ln>
          </p:spPr>
        </p:cxnSp>
      </p:grpSp>
      <p:sp>
        <p:nvSpPr>
          <p:cNvPr id="172" name="Google Shape;172;p27"/>
          <p:cNvSpPr txBox="1"/>
          <p:nvPr>
            <p:ph type="title"/>
          </p:nvPr>
        </p:nvSpPr>
        <p:spPr>
          <a:xfrm>
            <a:off x="2212125" y="2464650"/>
            <a:ext cx="5913900" cy="5319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000"/>
              <a:buNone/>
              <a:defRPr sz="2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3" name="Google Shape;173;p27"/>
          <p:cNvSpPr txBox="1"/>
          <p:nvPr>
            <p:ph idx="1" type="subTitle"/>
          </p:nvPr>
        </p:nvSpPr>
        <p:spPr>
          <a:xfrm>
            <a:off x="2212125" y="838350"/>
            <a:ext cx="5913900" cy="162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500">
                <a:latin typeface="Hanken Grotesk"/>
                <a:ea typeface="Hanken Grotesk"/>
                <a:cs typeface="Hanken Grotesk"/>
                <a:sym typeface="Hanken Grotesk"/>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74" name="Shape 174"/>
        <p:cNvGrpSpPr/>
        <p:nvPr/>
      </p:nvGrpSpPr>
      <p:grpSpPr>
        <a:xfrm>
          <a:off x="0" y="0"/>
          <a:ext cx="0" cy="0"/>
          <a:chOff x="0" y="0"/>
          <a:chExt cx="0" cy="0"/>
        </a:xfrm>
      </p:grpSpPr>
      <p:sp>
        <p:nvSpPr>
          <p:cNvPr id="175" name="Google Shape;175;p28"/>
          <p:cNvSpPr/>
          <p:nvPr/>
        </p:nvSpPr>
        <p:spPr>
          <a:xfrm>
            <a:off x="35528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 name="Google Shape;176;p28"/>
          <p:cNvGrpSpPr/>
          <p:nvPr/>
        </p:nvGrpSpPr>
        <p:grpSpPr>
          <a:xfrm>
            <a:off x="-50475" y="232800"/>
            <a:ext cx="8961675" cy="4684500"/>
            <a:chOff x="-50475" y="232800"/>
            <a:chExt cx="8961675" cy="4684500"/>
          </a:xfrm>
        </p:grpSpPr>
        <p:sp>
          <p:nvSpPr>
            <p:cNvPr id="177" name="Google Shape;177;p28"/>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 name="Google Shape;178;p28"/>
            <p:cNvCxnSpPr/>
            <p:nvPr/>
          </p:nvCxnSpPr>
          <p:spPr>
            <a:xfrm rot="10800000">
              <a:off x="-50475" y="232800"/>
              <a:ext cx="309300" cy="0"/>
            </a:xfrm>
            <a:prstGeom prst="straightConnector1">
              <a:avLst/>
            </a:prstGeom>
            <a:noFill/>
            <a:ln cap="flat" cmpd="sng" w="19050">
              <a:solidFill>
                <a:schemeClr val="dk1"/>
              </a:solidFill>
              <a:prstDash val="solid"/>
              <a:round/>
              <a:headEnd len="med" w="med" type="none"/>
              <a:tailEnd len="med" w="med" type="none"/>
            </a:ln>
          </p:spPr>
        </p:cxnSp>
      </p:grpSp>
      <p:sp>
        <p:nvSpPr>
          <p:cNvPr id="179" name="Google Shape;179;p28"/>
          <p:cNvSpPr txBox="1"/>
          <p:nvPr>
            <p:ph type="title"/>
          </p:nvPr>
        </p:nvSpPr>
        <p:spPr>
          <a:xfrm>
            <a:off x="720000" y="1203900"/>
            <a:ext cx="3198300" cy="1502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0" name="Google Shape;180;p28"/>
          <p:cNvSpPr txBox="1"/>
          <p:nvPr>
            <p:ph idx="1" type="subTitle"/>
          </p:nvPr>
        </p:nvSpPr>
        <p:spPr>
          <a:xfrm>
            <a:off x="720000" y="2706062"/>
            <a:ext cx="3198300" cy="146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28"/>
          <p:cNvSpPr/>
          <p:nvPr>
            <p:ph idx="2" type="pic"/>
          </p:nvPr>
        </p:nvSpPr>
        <p:spPr>
          <a:xfrm>
            <a:off x="4494050" y="0"/>
            <a:ext cx="4650000" cy="5143500"/>
          </a:xfrm>
          <a:prstGeom prst="rect">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82" name="Shape 182"/>
        <p:cNvGrpSpPr/>
        <p:nvPr/>
      </p:nvGrpSpPr>
      <p:grpSpPr>
        <a:xfrm>
          <a:off x="0" y="0"/>
          <a:ext cx="0" cy="0"/>
          <a:chOff x="0" y="0"/>
          <a:chExt cx="0" cy="0"/>
        </a:xfrm>
      </p:grpSpPr>
      <p:sp>
        <p:nvSpPr>
          <p:cNvPr id="183" name="Google Shape;183;p29"/>
          <p:cNvSpPr/>
          <p:nvPr/>
        </p:nvSpPr>
        <p:spPr>
          <a:xfrm>
            <a:off x="-923000" y="-9455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29"/>
          <p:cNvGrpSpPr/>
          <p:nvPr/>
        </p:nvGrpSpPr>
        <p:grpSpPr>
          <a:xfrm>
            <a:off x="-19050" y="232800"/>
            <a:ext cx="9176275" cy="4684500"/>
            <a:chOff x="-19050" y="232800"/>
            <a:chExt cx="9176275" cy="4684500"/>
          </a:xfrm>
        </p:grpSpPr>
        <p:sp>
          <p:nvSpPr>
            <p:cNvPr id="185" name="Google Shape;185;p29"/>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 name="Google Shape;186;p29"/>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187" name="Google Shape;187;p29"/>
            <p:cNvCxnSpPr/>
            <p:nvPr/>
          </p:nvCxnSpPr>
          <p:spPr>
            <a:xfrm>
              <a:off x="8917525" y="4917300"/>
              <a:ext cx="239700" cy="0"/>
            </a:xfrm>
            <a:prstGeom prst="straightConnector1">
              <a:avLst/>
            </a:prstGeom>
            <a:noFill/>
            <a:ln cap="flat" cmpd="sng" w="19050">
              <a:solidFill>
                <a:schemeClr val="dk1"/>
              </a:solidFill>
              <a:prstDash val="solid"/>
              <a:round/>
              <a:headEnd len="med" w="med" type="none"/>
              <a:tailEnd len="med" w="med" type="none"/>
            </a:ln>
          </p:spPr>
        </p:cxnSp>
      </p:grpSp>
      <p:sp>
        <p:nvSpPr>
          <p:cNvPr id="188" name="Google Shape;188;p29"/>
          <p:cNvSpPr txBox="1"/>
          <p:nvPr>
            <p:ph type="title"/>
          </p:nvPr>
        </p:nvSpPr>
        <p:spPr>
          <a:xfrm>
            <a:off x="878875" y="1533125"/>
            <a:ext cx="3024900" cy="6423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9" name="Google Shape;189;p29"/>
          <p:cNvSpPr txBox="1"/>
          <p:nvPr>
            <p:ph idx="1" type="subTitle"/>
          </p:nvPr>
        </p:nvSpPr>
        <p:spPr>
          <a:xfrm>
            <a:off x="878875" y="2175300"/>
            <a:ext cx="3024900" cy="121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
    <p:spTree>
      <p:nvGrpSpPr>
        <p:cNvPr id="190" name="Shape 190"/>
        <p:cNvGrpSpPr/>
        <p:nvPr/>
      </p:nvGrpSpPr>
      <p:grpSpPr>
        <a:xfrm>
          <a:off x="0" y="0"/>
          <a:ext cx="0" cy="0"/>
          <a:chOff x="0" y="0"/>
          <a:chExt cx="0" cy="0"/>
        </a:xfrm>
      </p:grpSpPr>
      <p:sp>
        <p:nvSpPr>
          <p:cNvPr id="191" name="Google Shape;191;p30"/>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30"/>
          <p:cNvGrpSpPr/>
          <p:nvPr/>
        </p:nvGrpSpPr>
        <p:grpSpPr>
          <a:xfrm>
            <a:off x="232200" y="232800"/>
            <a:ext cx="8937900" cy="4932875"/>
            <a:chOff x="232200" y="232800"/>
            <a:chExt cx="8937900" cy="4932875"/>
          </a:xfrm>
        </p:grpSpPr>
        <p:sp>
          <p:nvSpPr>
            <p:cNvPr id="193" name="Google Shape;193;p30"/>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 name="Google Shape;194;p30"/>
            <p:cNvCxnSpPr/>
            <p:nvPr/>
          </p:nvCxnSpPr>
          <p:spPr>
            <a:xfrm rot="10800000">
              <a:off x="891120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195" name="Google Shape;195;p30"/>
            <p:cNvCxnSpPr/>
            <p:nvPr/>
          </p:nvCxnSpPr>
          <p:spPr>
            <a:xfrm>
              <a:off x="233525" y="4913075"/>
              <a:ext cx="0" cy="252600"/>
            </a:xfrm>
            <a:prstGeom prst="straightConnector1">
              <a:avLst/>
            </a:prstGeom>
            <a:noFill/>
            <a:ln cap="flat" cmpd="sng" w="19050">
              <a:solidFill>
                <a:schemeClr val="dk1"/>
              </a:solidFill>
              <a:prstDash val="solid"/>
              <a:round/>
              <a:headEnd len="med" w="med" type="none"/>
              <a:tailEnd len="med" w="med" type="none"/>
            </a:ln>
          </p:spPr>
        </p:cxnSp>
      </p:grpSp>
      <p:sp>
        <p:nvSpPr>
          <p:cNvPr id="196" name="Google Shape;196;p30"/>
          <p:cNvSpPr txBox="1"/>
          <p:nvPr>
            <p:ph type="title"/>
          </p:nvPr>
        </p:nvSpPr>
        <p:spPr>
          <a:xfrm>
            <a:off x="722376" y="445025"/>
            <a:ext cx="7708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2800"/>
            </a:lvl1pPr>
            <a:lvl2pPr lvl="1">
              <a:spcBef>
                <a:spcPts val="0"/>
              </a:spcBef>
              <a:spcAft>
                <a:spcPts val="0"/>
              </a:spcAft>
              <a:buSzPts val="3000"/>
              <a:buNone/>
              <a:defRPr>
                <a:latin typeface="Lato"/>
                <a:ea typeface="Lato"/>
                <a:cs typeface="Lato"/>
                <a:sym typeface="Lato"/>
              </a:defRPr>
            </a:lvl2pPr>
            <a:lvl3pPr lvl="2">
              <a:spcBef>
                <a:spcPts val="0"/>
              </a:spcBef>
              <a:spcAft>
                <a:spcPts val="0"/>
              </a:spcAft>
              <a:buSzPts val="3000"/>
              <a:buNone/>
              <a:defRPr>
                <a:latin typeface="Lato"/>
                <a:ea typeface="Lato"/>
                <a:cs typeface="Lato"/>
                <a:sym typeface="Lato"/>
              </a:defRPr>
            </a:lvl3pPr>
            <a:lvl4pPr lvl="3">
              <a:spcBef>
                <a:spcPts val="0"/>
              </a:spcBef>
              <a:spcAft>
                <a:spcPts val="0"/>
              </a:spcAft>
              <a:buSzPts val="3000"/>
              <a:buNone/>
              <a:defRPr>
                <a:latin typeface="Lato"/>
                <a:ea typeface="Lato"/>
                <a:cs typeface="Lato"/>
                <a:sym typeface="Lato"/>
              </a:defRPr>
            </a:lvl4pPr>
            <a:lvl5pPr lvl="4">
              <a:spcBef>
                <a:spcPts val="0"/>
              </a:spcBef>
              <a:spcAft>
                <a:spcPts val="0"/>
              </a:spcAft>
              <a:buSzPts val="3000"/>
              <a:buNone/>
              <a:defRPr>
                <a:latin typeface="Lato"/>
                <a:ea typeface="Lato"/>
                <a:cs typeface="Lato"/>
                <a:sym typeface="Lato"/>
              </a:defRPr>
            </a:lvl5pPr>
            <a:lvl6pPr lvl="5">
              <a:spcBef>
                <a:spcPts val="0"/>
              </a:spcBef>
              <a:spcAft>
                <a:spcPts val="0"/>
              </a:spcAft>
              <a:buSzPts val="3000"/>
              <a:buNone/>
              <a:defRPr>
                <a:latin typeface="Lato"/>
                <a:ea typeface="Lato"/>
                <a:cs typeface="Lato"/>
                <a:sym typeface="Lato"/>
              </a:defRPr>
            </a:lvl6pPr>
            <a:lvl7pPr lvl="6">
              <a:spcBef>
                <a:spcPts val="0"/>
              </a:spcBef>
              <a:spcAft>
                <a:spcPts val="0"/>
              </a:spcAft>
              <a:buSzPts val="3000"/>
              <a:buNone/>
              <a:defRPr>
                <a:latin typeface="Lato"/>
                <a:ea typeface="Lato"/>
                <a:cs typeface="Lato"/>
                <a:sym typeface="Lato"/>
              </a:defRPr>
            </a:lvl7pPr>
            <a:lvl8pPr lvl="7">
              <a:spcBef>
                <a:spcPts val="0"/>
              </a:spcBef>
              <a:spcAft>
                <a:spcPts val="0"/>
              </a:spcAft>
              <a:buSzPts val="3000"/>
              <a:buNone/>
              <a:defRPr>
                <a:latin typeface="Lato"/>
                <a:ea typeface="Lato"/>
                <a:cs typeface="Lato"/>
                <a:sym typeface="Lato"/>
              </a:defRPr>
            </a:lvl8pPr>
            <a:lvl9pPr lvl="8">
              <a:spcBef>
                <a:spcPts val="0"/>
              </a:spcBef>
              <a:spcAft>
                <a:spcPts val="0"/>
              </a:spcAft>
              <a:buSzPts val="3000"/>
              <a:buNone/>
              <a:defRPr>
                <a:latin typeface="Lato"/>
                <a:ea typeface="Lato"/>
                <a:cs typeface="Lato"/>
                <a:sym typeface="Lato"/>
              </a:defRPr>
            </a:lvl9pPr>
          </a:lstStyle>
          <a:p/>
        </p:txBody>
      </p:sp>
      <p:sp>
        <p:nvSpPr>
          <p:cNvPr id="197" name="Google Shape;197;p30"/>
          <p:cNvSpPr txBox="1"/>
          <p:nvPr>
            <p:ph idx="1" type="subTitle"/>
          </p:nvPr>
        </p:nvSpPr>
        <p:spPr>
          <a:xfrm>
            <a:off x="713250" y="1017725"/>
            <a:ext cx="7717500" cy="889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_1">
    <p:spTree>
      <p:nvGrpSpPr>
        <p:cNvPr id="198" name="Shape 198"/>
        <p:cNvGrpSpPr/>
        <p:nvPr/>
      </p:nvGrpSpPr>
      <p:grpSpPr>
        <a:xfrm>
          <a:off x="0" y="0"/>
          <a:ext cx="0" cy="0"/>
          <a:chOff x="0" y="0"/>
          <a:chExt cx="0" cy="0"/>
        </a:xfrm>
      </p:grpSpPr>
      <p:sp>
        <p:nvSpPr>
          <p:cNvPr id="199" name="Google Shape;199;p31"/>
          <p:cNvSpPr/>
          <p:nvPr/>
        </p:nvSpPr>
        <p:spPr>
          <a:xfrm>
            <a:off x="7069475" y="3282725"/>
            <a:ext cx="3701700" cy="3701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31"/>
          <p:cNvGrpSpPr/>
          <p:nvPr/>
        </p:nvGrpSpPr>
        <p:grpSpPr>
          <a:xfrm>
            <a:off x="-19050" y="232800"/>
            <a:ext cx="8930250" cy="5117250"/>
            <a:chOff x="-19050" y="232800"/>
            <a:chExt cx="8930250" cy="5117250"/>
          </a:xfrm>
        </p:grpSpPr>
        <p:sp>
          <p:nvSpPr>
            <p:cNvPr id="201" name="Google Shape;201;p31"/>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 name="Google Shape;202;p31"/>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203" name="Google Shape;203;p31"/>
            <p:cNvCxnSpPr/>
            <p:nvPr/>
          </p:nvCxnSpPr>
          <p:spPr>
            <a:xfrm rot="10800000">
              <a:off x="8911200" y="4917150"/>
              <a:ext cx="0" cy="432900"/>
            </a:xfrm>
            <a:prstGeom prst="straightConnector1">
              <a:avLst/>
            </a:prstGeom>
            <a:noFill/>
            <a:ln cap="flat" cmpd="sng" w="19050">
              <a:solidFill>
                <a:schemeClr val="dk1"/>
              </a:solidFill>
              <a:prstDash val="solid"/>
              <a:round/>
              <a:headEnd len="med" w="med" type="none"/>
              <a:tailEnd len="med" w="med" type="none"/>
            </a:ln>
          </p:spPr>
        </p:cxnSp>
      </p:grpSp>
      <p:sp>
        <p:nvSpPr>
          <p:cNvPr id="204" name="Google Shape;204;p31"/>
          <p:cNvSpPr txBox="1"/>
          <p:nvPr>
            <p:ph type="title"/>
          </p:nvPr>
        </p:nvSpPr>
        <p:spPr>
          <a:xfrm>
            <a:off x="722326" y="445025"/>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p:txBody>
      </p:sp>
      <p:sp>
        <p:nvSpPr>
          <p:cNvPr id="205" name="Google Shape;205;p31"/>
          <p:cNvSpPr txBox="1"/>
          <p:nvPr>
            <p:ph idx="1" type="subTitle"/>
          </p:nvPr>
        </p:nvSpPr>
        <p:spPr>
          <a:xfrm>
            <a:off x="713175" y="1421525"/>
            <a:ext cx="5945400" cy="2600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06" name="Shape 206"/>
        <p:cNvGrpSpPr/>
        <p:nvPr/>
      </p:nvGrpSpPr>
      <p:grpSpPr>
        <a:xfrm>
          <a:off x="0" y="0"/>
          <a:ext cx="0" cy="0"/>
          <a:chOff x="0" y="0"/>
          <a:chExt cx="0" cy="0"/>
        </a:xfrm>
      </p:grpSpPr>
      <p:sp>
        <p:nvSpPr>
          <p:cNvPr id="207" name="Google Shape;207;p32"/>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32"/>
          <p:cNvGrpSpPr/>
          <p:nvPr/>
        </p:nvGrpSpPr>
        <p:grpSpPr>
          <a:xfrm>
            <a:off x="232200" y="232800"/>
            <a:ext cx="8988300" cy="5000100"/>
            <a:chOff x="232200" y="232800"/>
            <a:chExt cx="8988300" cy="5000100"/>
          </a:xfrm>
        </p:grpSpPr>
        <p:sp>
          <p:nvSpPr>
            <p:cNvPr id="209" name="Google Shape;209;p32"/>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 name="Google Shape;210;p32"/>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211" name="Google Shape;211;p32"/>
            <p:cNvCxnSpPr/>
            <p:nvPr/>
          </p:nvCxnSpPr>
          <p:spPr>
            <a:xfrm>
              <a:off x="233525" y="4917300"/>
              <a:ext cx="0" cy="315600"/>
            </a:xfrm>
            <a:prstGeom prst="straightConnector1">
              <a:avLst/>
            </a:prstGeom>
            <a:noFill/>
            <a:ln cap="flat" cmpd="sng" w="19050">
              <a:solidFill>
                <a:schemeClr val="dk1"/>
              </a:solidFill>
              <a:prstDash val="solid"/>
              <a:round/>
              <a:headEnd len="med" w="med" type="none"/>
              <a:tailEnd len="med" w="med" type="none"/>
            </a:ln>
          </p:spPr>
        </p:cxnSp>
      </p:grpSp>
      <p:sp>
        <p:nvSpPr>
          <p:cNvPr id="212" name="Google Shape;212;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3" name="Google Shape;213;p32"/>
          <p:cNvSpPr txBox="1"/>
          <p:nvPr>
            <p:ph idx="1" type="subTitle"/>
          </p:nvPr>
        </p:nvSpPr>
        <p:spPr>
          <a:xfrm>
            <a:off x="977801" y="2514225"/>
            <a:ext cx="2242500" cy="994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14" name="Google Shape;214;p32"/>
          <p:cNvSpPr txBox="1"/>
          <p:nvPr>
            <p:ph idx="2" type="subTitle"/>
          </p:nvPr>
        </p:nvSpPr>
        <p:spPr>
          <a:xfrm>
            <a:off x="3450748" y="2514225"/>
            <a:ext cx="2242500" cy="994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15" name="Google Shape;215;p32"/>
          <p:cNvSpPr txBox="1"/>
          <p:nvPr>
            <p:ph idx="3" type="subTitle"/>
          </p:nvPr>
        </p:nvSpPr>
        <p:spPr>
          <a:xfrm>
            <a:off x="5923698" y="2514225"/>
            <a:ext cx="2242500" cy="994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16" name="Google Shape;216;p32"/>
          <p:cNvSpPr txBox="1"/>
          <p:nvPr>
            <p:ph idx="4" type="subTitle"/>
          </p:nvPr>
        </p:nvSpPr>
        <p:spPr>
          <a:xfrm>
            <a:off x="977803" y="2285625"/>
            <a:ext cx="22425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217" name="Google Shape;217;p32"/>
          <p:cNvSpPr txBox="1"/>
          <p:nvPr>
            <p:ph idx="5" type="subTitle"/>
          </p:nvPr>
        </p:nvSpPr>
        <p:spPr>
          <a:xfrm>
            <a:off x="3450747" y="2285625"/>
            <a:ext cx="22425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218" name="Google Shape;218;p32"/>
          <p:cNvSpPr txBox="1"/>
          <p:nvPr>
            <p:ph idx="6" type="subTitle"/>
          </p:nvPr>
        </p:nvSpPr>
        <p:spPr>
          <a:xfrm>
            <a:off x="5923697" y="2285625"/>
            <a:ext cx="22425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19" name="Shape 219"/>
        <p:cNvGrpSpPr/>
        <p:nvPr/>
      </p:nvGrpSpPr>
      <p:grpSpPr>
        <a:xfrm>
          <a:off x="0" y="0"/>
          <a:ext cx="0" cy="0"/>
          <a:chOff x="0" y="0"/>
          <a:chExt cx="0" cy="0"/>
        </a:xfrm>
      </p:grpSpPr>
      <p:sp>
        <p:nvSpPr>
          <p:cNvPr id="220" name="Google Shape;220;p33"/>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33"/>
          <p:cNvGrpSpPr/>
          <p:nvPr/>
        </p:nvGrpSpPr>
        <p:grpSpPr>
          <a:xfrm>
            <a:off x="-725" y="1466925"/>
            <a:ext cx="939900" cy="2326875"/>
            <a:chOff x="-725" y="1466925"/>
            <a:chExt cx="939900" cy="2326875"/>
          </a:xfrm>
        </p:grpSpPr>
        <p:cxnSp>
          <p:nvCxnSpPr>
            <p:cNvPr id="222" name="Google Shape;222;p33"/>
            <p:cNvCxnSpPr/>
            <p:nvPr/>
          </p:nvCxnSpPr>
          <p:spPr>
            <a:xfrm>
              <a:off x="-725" y="1466925"/>
              <a:ext cx="939900" cy="0"/>
            </a:xfrm>
            <a:prstGeom prst="straightConnector1">
              <a:avLst/>
            </a:prstGeom>
            <a:noFill/>
            <a:ln cap="flat" cmpd="sng" w="19050">
              <a:solidFill>
                <a:schemeClr val="dk1"/>
              </a:solidFill>
              <a:prstDash val="solid"/>
              <a:round/>
              <a:headEnd len="med" w="med" type="none"/>
              <a:tailEnd len="med" w="med" type="none"/>
            </a:ln>
          </p:spPr>
        </p:cxnSp>
        <p:cxnSp>
          <p:nvCxnSpPr>
            <p:cNvPr id="223" name="Google Shape;223;p33"/>
            <p:cNvCxnSpPr/>
            <p:nvPr/>
          </p:nvCxnSpPr>
          <p:spPr>
            <a:xfrm>
              <a:off x="-725" y="2668450"/>
              <a:ext cx="939900" cy="0"/>
            </a:xfrm>
            <a:prstGeom prst="straightConnector1">
              <a:avLst/>
            </a:prstGeom>
            <a:noFill/>
            <a:ln cap="flat" cmpd="sng" w="19050">
              <a:solidFill>
                <a:schemeClr val="dk1"/>
              </a:solidFill>
              <a:prstDash val="solid"/>
              <a:round/>
              <a:headEnd len="med" w="med" type="none"/>
              <a:tailEnd len="med" w="med" type="none"/>
            </a:ln>
          </p:spPr>
        </p:cxnSp>
        <p:cxnSp>
          <p:nvCxnSpPr>
            <p:cNvPr id="224" name="Google Shape;224;p33"/>
            <p:cNvCxnSpPr/>
            <p:nvPr/>
          </p:nvCxnSpPr>
          <p:spPr>
            <a:xfrm>
              <a:off x="-725" y="3793800"/>
              <a:ext cx="939900" cy="0"/>
            </a:xfrm>
            <a:prstGeom prst="straightConnector1">
              <a:avLst/>
            </a:prstGeom>
            <a:noFill/>
            <a:ln cap="flat" cmpd="sng" w="19050">
              <a:solidFill>
                <a:schemeClr val="dk1"/>
              </a:solidFill>
              <a:prstDash val="solid"/>
              <a:round/>
              <a:headEnd len="med" w="med" type="none"/>
              <a:tailEnd len="med" w="med" type="none"/>
            </a:ln>
          </p:spPr>
        </p:cxnSp>
      </p:grpSp>
      <p:grpSp>
        <p:nvGrpSpPr>
          <p:cNvPr id="225" name="Google Shape;225;p33"/>
          <p:cNvGrpSpPr/>
          <p:nvPr/>
        </p:nvGrpSpPr>
        <p:grpSpPr>
          <a:xfrm>
            <a:off x="232200" y="232800"/>
            <a:ext cx="8988300" cy="5000100"/>
            <a:chOff x="232200" y="232800"/>
            <a:chExt cx="8988300" cy="5000100"/>
          </a:xfrm>
        </p:grpSpPr>
        <p:sp>
          <p:nvSpPr>
            <p:cNvPr id="226" name="Google Shape;226;p33"/>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p33"/>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228" name="Google Shape;228;p33"/>
            <p:cNvCxnSpPr/>
            <p:nvPr/>
          </p:nvCxnSpPr>
          <p:spPr>
            <a:xfrm>
              <a:off x="233525" y="4917300"/>
              <a:ext cx="0" cy="315600"/>
            </a:xfrm>
            <a:prstGeom prst="straightConnector1">
              <a:avLst/>
            </a:prstGeom>
            <a:noFill/>
            <a:ln cap="flat" cmpd="sng" w="19050">
              <a:solidFill>
                <a:schemeClr val="dk1"/>
              </a:solidFill>
              <a:prstDash val="solid"/>
              <a:round/>
              <a:headEnd len="med" w="med" type="none"/>
              <a:tailEnd len="med" w="med" type="none"/>
            </a:ln>
          </p:spPr>
        </p:cxnSp>
      </p:grpSp>
      <p:sp>
        <p:nvSpPr>
          <p:cNvPr id="229" name="Google Shape;229;p33"/>
          <p:cNvSpPr txBox="1"/>
          <p:nvPr>
            <p:ph type="title"/>
          </p:nvPr>
        </p:nvSpPr>
        <p:spPr>
          <a:xfrm>
            <a:off x="713225"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0" name="Google Shape;230;p33"/>
          <p:cNvSpPr txBox="1"/>
          <p:nvPr>
            <p:ph idx="1" type="subTitle"/>
          </p:nvPr>
        </p:nvSpPr>
        <p:spPr>
          <a:xfrm>
            <a:off x="1731050" y="1640570"/>
            <a:ext cx="6613200" cy="530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31" name="Google Shape;231;p33"/>
          <p:cNvSpPr txBox="1"/>
          <p:nvPr>
            <p:ph idx="2" type="subTitle"/>
          </p:nvPr>
        </p:nvSpPr>
        <p:spPr>
          <a:xfrm>
            <a:off x="1731050" y="2800360"/>
            <a:ext cx="66132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32" name="Google Shape;232;p33"/>
          <p:cNvSpPr txBox="1"/>
          <p:nvPr>
            <p:ph idx="3" type="subTitle"/>
          </p:nvPr>
        </p:nvSpPr>
        <p:spPr>
          <a:xfrm>
            <a:off x="1731050" y="3957450"/>
            <a:ext cx="66132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33" name="Google Shape;233;p33"/>
          <p:cNvSpPr txBox="1"/>
          <p:nvPr>
            <p:ph idx="4" type="subTitle"/>
          </p:nvPr>
        </p:nvSpPr>
        <p:spPr>
          <a:xfrm>
            <a:off x="1731050" y="1241275"/>
            <a:ext cx="6613200" cy="530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34" name="Google Shape;234;p33"/>
          <p:cNvSpPr txBox="1"/>
          <p:nvPr>
            <p:ph idx="5" type="subTitle"/>
          </p:nvPr>
        </p:nvSpPr>
        <p:spPr>
          <a:xfrm>
            <a:off x="1731050" y="2395400"/>
            <a:ext cx="6613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35" name="Google Shape;235;p33"/>
          <p:cNvSpPr txBox="1"/>
          <p:nvPr>
            <p:ph idx="6" type="subTitle"/>
          </p:nvPr>
        </p:nvSpPr>
        <p:spPr>
          <a:xfrm>
            <a:off x="1731050" y="3546826"/>
            <a:ext cx="6613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236" name="Shape 236"/>
        <p:cNvGrpSpPr/>
        <p:nvPr/>
      </p:nvGrpSpPr>
      <p:grpSpPr>
        <a:xfrm>
          <a:off x="0" y="0"/>
          <a:ext cx="0" cy="0"/>
          <a:chOff x="0" y="0"/>
          <a:chExt cx="0" cy="0"/>
        </a:xfrm>
      </p:grpSpPr>
      <p:sp>
        <p:nvSpPr>
          <p:cNvPr id="237" name="Google Shape;237;p34"/>
          <p:cNvSpPr/>
          <p:nvPr/>
        </p:nvSpPr>
        <p:spPr>
          <a:xfrm>
            <a:off x="8240650" y="-9265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34"/>
          <p:cNvGrpSpPr/>
          <p:nvPr/>
        </p:nvGrpSpPr>
        <p:grpSpPr>
          <a:xfrm>
            <a:off x="232200" y="-60100"/>
            <a:ext cx="9070200" cy="4977400"/>
            <a:chOff x="232200" y="-60100"/>
            <a:chExt cx="9070200" cy="4977400"/>
          </a:xfrm>
        </p:grpSpPr>
        <p:sp>
          <p:nvSpPr>
            <p:cNvPr id="239" name="Google Shape;239;p34"/>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 name="Google Shape;240;p34"/>
            <p:cNvCxnSpPr/>
            <p:nvPr/>
          </p:nvCxnSpPr>
          <p:spPr>
            <a:xfrm rot="10800000">
              <a:off x="232200" y="-60100"/>
              <a:ext cx="0" cy="296700"/>
            </a:xfrm>
            <a:prstGeom prst="straightConnector1">
              <a:avLst/>
            </a:prstGeom>
            <a:noFill/>
            <a:ln cap="flat" cmpd="sng" w="19050">
              <a:solidFill>
                <a:schemeClr val="dk1"/>
              </a:solidFill>
              <a:prstDash val="solid"/>
              <a:round/>
              <a:headEnd len="med" w="med" type="none"/>
              <a:tailEnd len="med" w="med" type="none"/>
            </a:ln>
          </p:spPr>
        </p:cxnSp>
        <p:cxnSp>
          <p:nvCxnSpPr>
            <p:cNvPr id="241" name="Google Shape;241;p34"/>
            <p:cNvCxnSpPr/>
            <p:nvPr/>
          </p:nvCxnSpPr>
          <p:spPr>
            <a:xfrm>
              <a:off x="8904900" y="4917300"/>
              <a:ext cx="397500" cy="0"/>
            </a:xfrm>
            <a:prstGeom prst="straightConnector1">
              <a:avLst/>
            </a:prstGeom>
            <a:noFill/>
            <a:ln cap="flat" cmpd="sng" w="19050">
              <a:solidFill>
                <a:schemeClr val="dk1"/>
              </a:solidFill>
              <a:prstDash val="solid"/>
              <a:round/>
              <a:headEnd len="med" w="med" type="none"/>
              <a:tailEnd len="med" w="med" type="none"/>
            </a:ln>
          </p:spPr>
        </p:cxnSp>
      </p:grpSp>
      <p:sp>
        <p:nvSpPr>
          <p:cNvPr id="242" name="Google Shape;242;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3" name="Google Shape;243;p34"/>
          <p:cNvSpPr txBox="1"/>
          <p:nvPr>
            <p:ph idx="1" type="subTitle"/>
          </p:nvPr>
        </p:nvSpPr>
        <p:spPr>
          <a:xfrm>
            <a:off x="2032350" y="1565625"/>
            <a:ext cx="48768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44" name="Google Shape;244;p34"/>
          <p:cNvSpPr txBox="1"/>
          <p:nvPr>
            <p:ph idx="2" type="subTitle"/>
          </p:nvPr>
        </p:nvSpPr>
        <p:spPr>
          <a:xfrm>
            <a:off x="2641957" y="2723563"/>
            <a:ext cx="48768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45" name="Google Shape;245;p34"/>
          <p:cNvSpPr txBox="1"/>
          <p:nvPr>
            <p:ph idx="3" type="subTitle"/>
          </p:nvPr>
        </p:nvSpPr>
        <p:spPr>
          <a:xfrm>
            <a:off x="3251557" y="3881500"/>
            <a:ext cx="48768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46" name="Google Shape;246;p34"/>
          <p:cNvSpPr txBox="1"/>
          <p:nvPr>
            <p:ph idx="4" type="subTitle"/>
          </p:nvPr>
        </p:nvSpPr>
        <p:spPr>
          <a:xfrm>
            <a:off x="2032350" y="1253625"/>
            <a:ext cx="4876800" cy="427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247" name="Google Shape;247;p34"/>
          <p:cNvSpPr txBox="1"/>
          <p:nvPr>
            <p:ph idx="5" type="subTitle"/>
          </p:nvPr>
        </p:nvSpPr>
        <p:spPr>
          <a:xfrm>
            <a:off x="2641950" y="2412275"/>
            <a:ext cx="48768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248" name="Google Shape;248;p34"/>
          <p:cNvSpPr txBox="1"/>
          <p:nvPr>
            <p:ph idx="6" type="subTitle"/>
          </p:nvPr>
        </p:nvSpPr>
        <p:spPr>
          <a:xfrm>
            <a:off x="3251550" y="3570925"/>
            <a:ext cx="48768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49" name="Shape 249"/>
        <p:cNvGrpSpPr/>
        <p:nvPr/>
      </p:nvGrpSpPr>
      <p:grpSpPr>
        <a:xfrm>
          <a:off x="0" y="0"/>
          <a:ext cx="0" cy="0"/>
          <a:chOff x="0" y="0"/>
          <a:chExt cx="0" cy="0"/>
        </a:xfrm>
      </p:grpSpPr>
      <p:sp>
        <p:nvSpPr>
          <p:cNvPr id="250" name="Google Shape;250;p35"/>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35"/>
          <p:cNvGrpSpPr/>
          <p:nvPr/>
        </p:nvGrpSpPr>
        <p:grpSpPr>
          <a:xfrm>
            <a:off x="-19050" y="232800"/>
            <a:ext cx="9189150" cy="4684500"/>
            <a:chOff x="-19050" y="232800"/>
            <a:chExt cx="9189150" cy="4684500"/>
          </a:xfrm>
        </p:grpSpPr>
        <p:sp>
          <p:nvSpPr>
            <p:cNvPr id="252" name="Google Shape;252;p35"/>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 name="Google Shape;253;p35"/>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254" name="Google Shape;254;p35"/>
            <p:cNvCxnSpPr/>
            <p:nvPr/>
          </p:nvCxnSpPr>
          <p:spPr>
            <a:xfrm rot="10800000">
              <a:off x="8911200" y="4917300"/>
              <a:ext cx="258900" cy="0"/>
            </a:xfrm>
            <a:prstGeom prst="straightConnector1">
              <a:avLst/>
            </a:prstGeom>
            <a:noFill/>
            <a:ln cap="flat" cmpd="sng" w="19050">
              <a:solidFill>
                <a:schemeClr val="dk1"/>
              </a:solidFill>
              <a:prstDash val="solid"/>
              <a:round/>
              <a:headEnd len="med" w="med" type="none"/>
              <a:tailEnd len="med" w="med" type="none"/>
            </a:ln>
          </p:spPr>
        </p:cxnSp>
      </p:grpSp>
      <p:sp>
        <p:nvSpPr>
          <p:cNvPr id="255" name="Google Shape;255;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6" name="Google Shape;256;p35"/>
          <p:cNvSpPr txBox="1"/>
          <p:nvPr>
            <p:ph idx="1" type="subTitle"/>
          </p:nvPr>
        </p:nvSpPr>
        <p:spPr>
          <a:xfrm>
            <a:off x="1762571" y="1752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57" name="Google Shape;257;p35"/>
          <p:cNvSpPr txBox="1"/>
          <p:nvPr>
            <p:ph idx="2" type="subTitle"/>
          </p:nvPr>
        </p:nvSpPr>
        <p:spPr>
          <a:xfrm>
            <a:off x="5132667" y="1752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58" name="Google Shape;258;p35"/>
          <p:cNvSpPr txBox="1"/>
          <p:nvPr>
            <p:ph idx="3" type="subTitle"/>
          </p:nvPr>
        </p:nvSpPr>
        <p:spPr>
          <a:xfrm>
            <a:off x="1762571" y="3336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59" name="Google Shape;259;p35"/>
          <p:cNvSpPr txBox="1"/>
          <p:nvPr>
            <p:ph idx="4" type="subTitle"/>
          </p:nvPr>
        </p:nvSpPr>
        <p:spPr>
          <a:xfrm>
            <a:off x="5132667" y="3336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60" name="Google Shape;260;p35"/>
          <p:cNvSpPr txBox="1"/>
          <p:nvPr>
            <p:ph idx="5" type="subTitle"/>
          </p:nvPr>
        </p:nvSpPr>
        <p:spPr>
          <a:xfrm>
            <a:off x="1762571" y="1524200"/>
            <a:ext cx="2687400" cy="354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61" name="Google Shape;261;p35"/>
          <p:cNvSpPr txBox="1"/>
          <p:nvPr>
            <p:ph idx="6" type="subTitle"/>
          </p:nvPr>
        </p:nvSpPr>
        <p:spPr>
          <a:xfrm>
            <a:off x="5132667" y="1524200"/>
            <a:ext cx="2687400" cy="354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62" name="Google Shape;262;p35"/>
          <p:cNvSpPr txBox="1"/>
          <p:nvPr>
            <p:ph idx="7" type="subTitle"/>
          </p:nvPr>
        </p:nvSpPr>
        <p:spPr>
          <a:xfrm>
            <a:off x="1762571" y="3091838"/>
            <a:ext cx="26874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63" name="Google Shape;263;p35"/>
          <p:cNvSpPr txBox="1"/>
          <p:nvPr>
            <p:ph idx="8" type="subTitle"/>
          </p:nvPr>
        </p:nvSpPr>
        <p:spPr>
          <a:xfrm>
            <a:off x="5132667" y="3091838"/>
            <a:ext cx="26874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spTree>
      <p:nvGrpSpPr>
        <p:cNvPr id="264" name="Shape 264"/>
        <p:cNvGrpSpPr/>
        <p:nvPr/>
      </p:nvGrpSpPr>
      <p:grpSpPr>
        <a:xfrm>
          <a:off x="0" y="0"/>
          <a:ext cx="0" cy="0"/>
          <a:chOff x="0" y="0"/>
          <a:chExt cx="0" cy="0"/>
        </a:xfrm>
      </p:grpSpPr>
      <p:sp>
        <p:nvSpPr>
          <p:cNvPr id="265" name="Google Shape;265;p36"/>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36"/>
          <p:cNvGrpSpPr/>
          <p:nvPr/>
        </p:nvGrpSpPr>
        <p:grpSpPr>
          <a:xfrm>
            <a:off x="232200" y="232800"/>
            <a:ext cx="8988300" cy="5000100"/>
            <a:chOff x="232200" y="232800"/>
            <a:chExt cx="8988300" cy="5000100"/>
          </a:xfrm>
        </p:grpSpPr>
        <p:sp>
          <p:nvSpPr>
            <p:cNvPr id="267" name="Google Shape;267;p3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 name="Google Shape;268;p36"/>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269" name="Google Shape;269;p36"/>
            <p:cNvCxnSpPr/>
            <p:nvPr/>
          </p:nvCxnSpPr>
          <p:spPr>
            <a:xfrm>
              <a:off x="233525" y="4917300"/>
              <a:ext cx="0" cy="315600"/>
            </a:xfrm>
            <a:prstGeom prst="straightConnector1">
              <a:avLst/>
            </a:prstGeom>
            <a:noFill/>
            <a:ln cap="flat" cmpd="sng" w="19050">
              <a:solidFill>
                <a:schemeClr val="dk1"/>
              </a:solidFill>
              <a:prstDash val="solid"/>
              <a:round/>
              <a:headEnd len="med" w="med" type="none"/>
              <a:tailEnd len="med" w="med" type="none"/>
            </a:ln>
          </p:spPr>
        </p:cxnSp>
      </p:grpSp>
      <p:sp>
        <p:nvSpPr>
          <p:cNvPr id="270" name="Google Shape;270;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1" name="Google Shape;271;p36"/>
          <p:cNvSpPr txBox="1"/>
          <p:nvPr>
            <p:ph idx="1" type="subTitle"/>
          </p:nvPr>
        </p:nvSpPr>
        <p:spPr>
          <a:xfrm>
            <a:off x="874134" y="2145979"/>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72" name="Google Shape;272;p36"/>
          <p:cNvSpPr txBox="1"/>
          <p:nvPr>
            <p:ph idx="2" type="subTitle"/>
          </p:nvPr>
        </p:nvSpPr>
        <p:spPr>
          <a:xfrm>
            <a:off x="3319800" y="2145979"/>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73" name="Google Shape;273;p36"/>
          <p:cNvSpPr txBox="1"/>
          <p:nvPr>
            <p:ph idx="3" type="subTitle"/>
          </p:nvPr>
        </p:nvSpPr>
        <p:spPr>
          <a:xfrm>
            <a:off x="874134" y="3635775"/>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74" name="Google Shape;274;p36"/>
          <p:cNvSpPr txBox="1"/>
          <p:nvPr>
            <p:ph idx="4" type="subTitle"/>
          </p:nvPr>
        </p:nvSpPr>
        <p:spPr>
          <a:xfrm>
            <a:off x="3319800" y="3635775"/>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75" name="Google Shape;275;p36"/>
          <p:cNvSpPr txBox="1"/>
          <p:nvPr>
            <p:ph idx="5" type="subTitle"/>
          </p:nvPr>
        </p:nvSpPr>
        <p:spPr>
          <a:xfrm>
            <a:off x="5765466" y="2145979"/>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76" name="Google Shape;276;p36"/>
          <p:cNvSpPr txBox="1"/>
          <p:nvPr>
            <p:ph idx="6" type="subTitle"/>
          </p:nvPr>
        </p:nvSpPr>
        <p:spPr>
          <a:xfrm>
            <a:off x="5765466" y="3635775"/>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77" name="Google Shape;277;p36"/>
          <p:cNvSpPr txBox="1"/>
          <p:nvPr>
            <p:ph idx="7" type="subTitle"/>
          </p:nvPr>
        </p:nvSpPr>
        <p:spPr>
          <a:xfrm>
            <a:off x="872334" y="1769325"/>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78" name="Google Shape;278;p36"/>
          <p:cNvSpPr txBox="1"/>
          <p:nvPr>
            <p:ph idx="8" type="subTitle"/>
          </p:nvPr>
        </p:nvSpPr>
        <p:spPr>
          <a:xfrm>
            <a:off x="3318000" y="1769325"/>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79" name="Google Shape;279;p36"/>
          <p:cNvSpPr txBox="1"/>
          <p:nvPr>
            <p:ph idx="9" type="subTitle"/>
          </p:nvPr>
        </p:nvSpPr>
        <p:spPr>
          <a:xfrm>
            <a:off x="5763666" y="1769325"/>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80" name="Google Shape;280;p36"/>
          <p:cNvSpPr txBox="1"/>
          <p:nvPr>
            <p:ph idx="13" type="subTitle"/>
          </p:nvPr>
        </p:nvSpPr>
        <p:spPr>
          <a:xfrm>
            <a:off x="872334" y="3258926"/>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81" name="Google Shape;281;p36"/>
          <p:cNvSpPr txBox="1"/>
          <p:nvPr>
            <p:ph idx="14" type="subTitle"/>
          </p:nvPr>
        </p:nvSpPr>
        <p:spPr>
          <a:xfrm>
            <a:off x="3318000" y="3258926"/>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82" name="Google Shape;282;p36"/>
          <p:cNvSpPr txBox="1"/>
          <p:nvPr>
            <p:ph idx="15" type="subTitle"/>
          </p:nvPr>
        </p:nvSpPr>
        <p:spPr>
          <a:xfrm>
            <a:off x="5763666" y="3258926"/>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283" name="Shape 283"/>
        <p:cNvGrpSpPr/>
        <p:nvPr/>
      </p:nvGrpSpPr>
      <p:grpSpPr>
        <a:xfrm>
          <a:off x="0" y="0"/>
          <a:ext cx="0" cy="0"/>
          <a:chOff x="0" y="0"/>
          <a:chExt cx="0" cy="0"/>
        </a:xfrm>
      </p:grpSpPr>
      <p:sp>
        <p:nvSpPr>
          <p:cNvPr id="284" name="Google Shape;284;p37"/>
          <p:cNvSpPr/>
          <p:nvPr/>
        </p:nvSpPr>
        <p:spPr>
          <a:xfrm>
            <a:off x="6309175" y="2486975"/>
            <a:ext cx="4243200" cy="424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37"/>
          <p:cNvGrpSpPr/>
          <p:nvPr/>
        </p:nvGrpSpPr>
        <p:grpSpPr>
          <a:xfrm>
            <a:off x="-69525" y="539500"/>
            <a:ext cx="9455500" cy="4069200"/>
            <a:chOff x="-69525" y="539500"/>
            <a:chExt cx="9455500" cy="4069200"/>
          </a:xfrm>
        </p:grpSpPr>
        <p:grpSp>
          <p:nvGrpSpPr>
            <p:cNvPr id="286" name="Google Shape;286;p37"/>
            <p:cNvGrpSpPr/>
            <p:nvPr/>
          </p:nvGrpSpPr>
          <p:grpSpPr>
            <a:xfrm>
              <a:off x="713225" y="539500"/>
              <a:ext cx="8672750" cy="4069200"/>
              <a:chOff x="713225" y="539500"/>
              <a:chExt cx="8672750" cy="4069200"/>
            </a:xfrm>
          </p:grpSpPr>
          <p:sp>
            <p:nvSpPr>
              <p:cNvPr id="287" name="Google Shape;287;p37"/>
              <p:cNvSpPr/>
              <p:nvPr/>
            </p:nvSpPr>
            <p:spPr>
              <a:xfrm>
                <a:off x="713225" y="539500"/>
                <a:ext cx="7717500" cy="4069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8" name="Google Shape;288;p37"/>
              <p:cNvCxnSpPr/>
              <p:nvPr/>
            </p:nvCxnSpPr>
            <p:spPr>
              <a:xfrm>
                <a:off x="8407675" y="4608575"/>
                <a:ext cx="978300" cy="0"/>
              </a:xfrm>
              <a:prstGeom prst="straightConnector1">
                <a:avLst/>
              </a:prstGeom>
              <a:noFill/>
              <a:ln cap="flat" cmpd="sng" w="19050">
                <a:solidFill>
                  <a:schemeClr val="dk1"/>
                </a:solidFill>
                <a:prstDash val="solid"/>
                <a:round/>
                <a:headEnd len="med" w="med" type="none"/>
                <a:tailEnd len="med" w="med" type="none"/>
              </a:ln>
            </p:spPr>
          </p:cxnSp>
        </p:grpSp>
        <p:cxnSp>
          <p:nvCxnSpPr>
            <p:cNvPr id="289" name="Google Shape;289;p37"/>
            <p:cNvCxnSpPr/>
            <p:nvPr/>
          </p:nvCxnSpPr>
          <p:spPr>
            <a:xfrm rot="10800000">
              <a:off x="-69525" y="539500"/>
              <a:ext cx="789000" cy="0"/>
            </a:xfrm>
            <a:prstGeom prst="straightConnector1">
              <a:avLst/>
            </a:prstGeom>
            <a:noFill/>
            <a:ln cap="flat" cmpd="sng" w="19050">
              <a:solidFill>
                <a:schemeClr val="dk1"/>
              </a:solidFill>
              <a:prstDash val="solid"/>
              <a:round/>
              <a:headEnd len="med" w="med" type="none"/>
              <a:tailEnd len="med" w="med" type="none"/>
            </a:ln>
          </p:spPr>
        </p:cxnSp>
      </p:grpSp>
      <p:sp>
        <p:nvSpPr>
          <p:cNvPr id="290" name="Google Shape;290;p37"/>
          <p:cNvSpPr txBox="1"/>
          <p:nvPr>
            <p:ph hasCustomPrompt="1" type="title"/>
          </p:nvPr>
        </p:nvSpPr>
        <p:spPr>
          <a:xfrm>
            <a:off x="707575" y="539500"/>
            <a:ext cx="4051200" cy="768900"/>
          </a:xfrm>
          <a:prstGeom prst="rect">
            <a:avLst/>
          </a:prstGeom>
          <a:solidFill>
            <a:schemeClr val="dk1"/>
          </a:solidFill>
        </p:spPr>
        <p:txBody>
          <a:bodyPr anchorCtr="0" anchor="ctr" bIns="91425" lIns="91425" spcFirstLastPara="1" rIns="91425" wrap="square" tIns="91425">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91" name="Google Shape;291;p37"/>
          <p:cNvSpPr txBox="1"/>
          <p:nvPr>
            <p:ph idx="1" type="subTitle"/>
          </p:nvPr>
        </p:nvSpPr>
        <p:spPr>
          <a:xfrm>
            <a:off x="707575" y="1308392"/>
            <a:ext cx="40512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92" name="Google Shape;292;p37"/>
          <p:cNvSpPr txBox="1"/>
          <p:nvPr>
            <p:ph hasCustomPrompt="1" idx="2" type="title"/>
          </p:nvPr>
        </p:nvSpPr>
        <p:spPr>
          <a:xfrm>
            <a:off x="707575" y="1901349"/>
            <a:ext cx="4051200" cy="768900"/>
          </a:xfrm>
          <a:prstGeom prst="rect">
            <a:avLst/>
          </a:prstGeom>
          <a:solidFill>
            <a:schemeClr val="dk1"/>
          </a:solidFill>
        </p:spPr>
        <p:txBody>
          <a:bodyPr anchorCtr="0" anchor="ctr" bIns="91425" lIns="91425" spcFirstLastPara="1" rIns="91425" wrap="square" tIns="91425">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93" name="Google Shape;293;p37"/>
          <p:cNvSpPr txBox="1"/>
          <p:nvPr>
            <p:ph idx="3" type="subTitle"/>
          </p:nvPr>
        </p:nvSpPr>
        <p:spPr>
          <a:xfrm>
            <a:off x="707575" y="2670245"/>
            <a:ext cx="40512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94" name="Google Shape;294;p37"/>
          <p:cNvSpPr txBox="1"/>
          <p:nvPr>
            <p:ph hasCustomPrompt="1" idx="4" type="title"/>
          </p:nvPr>
        </p:nvSpPr>
        <p:spPr>
          <a:xfrm>
            <a:off x="707575" y="3263198"/>
            <a:ext cx="4051200" cy="768900"/>
          </a:xfrm>
          <a:prstGeom prst="rect">
            <a:avLst/>
          </a:prstGeom>
          <a:solidFill>
            <a:schemeClr val="dk1"/>
          </a:solidFill>
        </p:spPr>
        <p:txBody>
          <a:bodyPr anchorCtr="0" anchor="ctr" bIns="91425" lIns="91425" spcFirstLastPara="1" rIns="91425" wrap="square" tIns="91425">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95" name="Google Shape;295;p37"/>
          <p:cNvSpPr txBox="1"/>
          <p:nvPr>
            <p:ph idx="5" type="subTitle"/>
          </p:nvPr>
        </p:nvSpPr>
        <p:spPr>
          <a:xfrm>
            <a:off x="707575" y="4032098"/>
            <a:ext cx="40512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96" name="Shape 296"/>
        <p:cNvGrpSpPr/>
        <p:nvPr/>
      </p:nvGrpSpPr>
      <p:grpSpPr>
        <a:xfrm>
          <a:off x="0" y="0"/>
          <a:ext cx="0" cy="0"/>
          <a:chOff x="0" y="0"/>
          <a:chExt cx="0" cy="0"/>
        </a:xfrm>
      </p:grpSpPr>
      <p:sp>
        <p:nvSpPr>
          <p:cNvPr id="297" name="Google Shape;297;p38"/>
          <p:cNvSpPr/>
          <p:nvPr/>
        </p:nvSpPr>
        <p:spPr>
          <a:xfrm>
            <a:off x="8240650" y="-9265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8"/>
          <p:cNvGrpSpPr/>
          <p:nvPr/>
        </p:nvGrpSpPr>
        <p:grpSpPr>
          <a:xfrm>
            <a:off x="-19050" y="232800"/>
            <a:ext cx="9189150" cy="4684500"/>
            <a:chOff x="-19050" y="232800"/>
            <a:chExt cx="9189150" cy="4684500"/>
          </a:xfrm>
        </p:grpSpPr>
        <p:sp>
          <p:nvSpPr>
            <p:cNvPr id="299" name="Google Shape;299;p38"/>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 name="Google Shape;300;p38"/>
            <p:cNvCxnSpPr/>
            <p:nvPr/>
          </p:nvCxnSpPr>
          <p:spPr>
            <a:xfrm rot="10800000">
              <a:off x="-19050" y="49173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301" name="Google Shape;301;p38"/>
            <p:cNvCxnSpPr/>
            <p:nvPr/>
          </p:nvCxnSpPr>
          <p:spPr>
            <a:xfrm rot="10800000">
              <a:off x="8911200" y="232800"/>
              <a:ext cx="258900" cy="0"/>
            </a:xfrm>
            <a:prstGeom prst="straightConnector1">
              <a:avLst/>
            </a:prstGeom>
            <a:noFill/>
            <a:ln cap="flat" cmpd="sng" w="19050">
              <a:solidFill>
                <a:schemeClr val="dk1"/>
              </a:solidFill>
              <a:prstDash val="solid"/>
              <a:round/>
              <a:headEnd len="med" w="med" type="none"/>
              <a:tailEnd len="med" w="med" type="none"/>
            </a:ln>
          </p:spPr>
        </p:cxnSp>
      </p:grpSp>
      <p:sp>
        <p:nvSpPr>
          <p:cNvPr id="302" name="Google Shape;302;p38"/>
          <p:cNvSpPr txBox="1"/>
          <p:nvPr>
            <p:ph type="title"/>
          </p:nvPr>
        </p:nvSpPr>
        <p:spPr>
          <a:xfrm>
            <a:off x="722376" y="445025"/>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303" name="Shape 303"/>
        <p:cNvGrpSpPr/>
        <p:nvPr/>
      </p:nvGrpSpPr>
      <p:grpSpPr>
        <a:xfrm>
          <a:off x="0" y="0"/>
          <a:ext cx="0" cy="0"/>
          <a:chOff x="0" y="0"/>
          <a:chExt cx="0" cy="0"/>
        </a:xfrm>
      </p:grpSpPr>
      <p:sp>
        <p:nvSpPr>
          <p:cNvPr id="304" name="Google Shape;304;p39"/>
          <p:cNvSpPr/>
          <p:nvPr/>
        </p:nvSpPr>
        <p:spPr>
          <a:xfrm>
            <a:off x="-9243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39"/>
          <p:cNvGrpSpPr/>
          <p:nvPr/>
        </p:nvGrpSpPr>
        <p:grpSpPr>
          <a:xfrm>
            <a:off x="232200" y="232800"/>
            <a:ext cx="8988300" cy="4964300"/>
            <a:chOff x="232200" y="232800"/>
            <a:chExt cx="8988300" cy="4964300"/>
          </a:xfrm>
        </p:grpSpPr>
        <p:sp>
          <p:nvSpPr>
            <p:cNvPr id="306" name="Google Shape;306;p39"/>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 name="Google Shape;307;p39"/>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308" name="Google Shape;308;p39"/>
            <p:cNvCxnSpPr/>
            <p:nvPr/>
          </p:nvCxnSpPr>
          <p:spPr>
            <a:xfrm rot="10800000">
              <a:off x="232200" y="4890500"/>
              <a:ext cx="0" cy="306600"/>
            </a:xfrm>
            <a:prstGeom prst="straightConnector1">
              <a:avLst/>
            </a:prstGeom>
            <a:noFill/>
            <a:ln cap="flat" cmpd="sng" w="19050">
              <a:solidFill>
                <a:schemeClr val="dk1"/>
              </a:solidFill>
              <a:prstDash val="solid"/>
              <a:round/>
              <a:headEnd len="med" w="med" type="none"/>
              <a:tailEnd len="med" w="med" type="none"/>
            </a:ln>
          </p:spPr>
        </p:cxnSp>
      </p:grpSp>
      <p:sp>
        <p:nvSpPr>
          <p:cNvPr id="309" name="Google Shape;309;p39"/>
          <p:cNvSpPr txBox="1"/>
          <p:nvPr>
            <p:ph type="title"/>
          </p:nvPr>
        </p:nvSpPr>
        <p:spPr>
          <a:xfrm>
            <a:off x="722376" y="445025"/>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10" name="Shape 310"/>
        <p:cNvGrpSpPr/>
        <p:nvPr/>
      </p:nvGrpSpPr>
      <p:grpSpPr>
        <a:xfrm>
          <a:off x="0" y="0"/>
          <a:ext cx="0" cy="0"/>
          <a:chOff x="0" y="0"/>
          <a:chExt cx="0" cy="0"/>
        </a:xfrm>
      </p:grpSpPr>
      <p:sp>
        <p:nvSpPr>
          <p:cNvPr id="311" name="Google Shape;311;p40"/>
          <p:cNvSpPr/>
          <p:nvPr/>
        </p:nvSpPr>
        <p:spPr>
          <a:xfrm>
            <a:off x="6677100" y="-9050"/>
            <a:ext cx="5161500" cy="51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40"/>
          <p:cNvGrpSpPr/>
          <p:nvPr/>
        </p:nvGrpSpPr>
        <p:grpSpPr>
          <a:xfrm>
            <a:off x="713223" y="-79050"/>
            <a:ext cx="8791100" cy="4687625"/>
            <a:chOff x="-669332" y="-79050"/>
            <a:chExt cx="10173707" cy="4687625"/>
          </a:xfrm>
        </p:grpSpPr>
        <p:sp>
          <p:nvSpPr>
            <p:cNvPr id="313" name="Google Shape;313;p40"/>
            <p:cNvSpPr/>
            <p:nvPr/>
          </p:nvSpPr>
          <p:spPr>
            <a:xfrm>
              <a:off x="-669325" y="533550"/>
              <a:ext cx="91002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 name="Google Shape;314;p40"/>
            <p:cNvCxnSpPr/>
            <p:nvPr/>
          </p:nvCxnSpPr>
          <p:spPr>
            <a:xfrm rot="10800000">
              <a:off x="-669332" y="-79050"/>
              <a:ext cx="0" cy="624900"/>
            </a:xfrm>
            <a:prstGeom prst="straightConnector1">
              <a:avLst/>
            </a:prstGeom>
            <a:noFill/>
            <a:ln cap="flat" cmpd="sng" w="19050">
              <a:solidFill>
                <a:schemeClr val="dk1"/>
              </a:solidFill>
              <a:prstDash val="solid"/>
              <a:round/>
              <a:headEnd len="med" w="med" type="none"/>
              <a:tailEnd len="med" w="med" type="none"/>
            </a:ln>
          </p:spPr>
        </p:cxnSp>
        <p:cxnSp>
          <p:nvCxnSpPr>
            <p:cNvPr id="315" name="Google Shape;315;p40"/>
            <p:cNvCxnSpPr/>
            <p:nvPr/>
          </p:nvCxnSpPr>
          <p:spPr>
            <a:xfrm>
              <a:off x="8425275" y="4608575"/>
              <a:ext cx="1079100" cy="0"/>
            </a:xfrm>
            <a:prstGeom prst="straightConnector1">
              <a:avLst/>
            </a:prstGeom>
            <a:noFill/>
            <a:ln cap="flat" cmpd="sng" w="19050">
              <a:solidFill>
                <a:schemeClr val="dk1"/>
              </a:solidFill>
              <a:prstDash val="solid"/>
              <a:round/>
              <a:headEnd len="med" w="med" type="none"/>
              <a:tailEnd len="med" w="med" type="none"/>
            </a:ln>
          </p:spPr>
        </p:cxnSp>
      </p:grpSp>
      <p:sp>
        <p:nvSpPr>
          <p:cNvPr id="316" name="Google Shape;316;p40"/>
          <p:cNvSpPr txBox="1"/>
          <p:nvPr>
            <p:ph type="title"/>
          </p:nvPr>
        </p:nvSpPr>
        <p:spPr>
          <a:xfrm>
            <a:off x="1094263" y="778325"/>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5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7" name="Google Shape;317;p40"/>
          <p:cNvSpPr txBox="1"/>
          <p:nvPr>
            <p:ph idx="1" type="subTitle"/>
          </p:nvPr>
        </p:nvSpPr>
        <p:spPr>
          <a:xfrm>
            <a:off x="1094225" y="1651512"/>
            <a:ext cx="4448100" cy="1224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318" name="Shape 318"/>
        <p:cNvGrpSpPr/>
        <p:nvPr/>
      </p:nvGrpSpPr>
      <p:grpSpPr>
        <a:xfrm>
          <a:off x="0" y="0"/>
          <a:ext cx="0" cy="0"/>
          <a:chOff x="0" y="0"/>
          <a:chExt cx="0" cy="0"/>
        </a:xfrm>
      </p:grpSpPr>
      <p:sp>
        <p:nvSpPr>
          <p:cNvPr id="319" name="Google Shape;319;p41"/>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 name="Google Shape;320;p41"/>
          <p:cNvGrpSpPr/>
          <p:nvPr/>
        </p:nvGrpSpPr>
        <p:grpSpPr>
          <a:xfrm>
            <a:off x="232200" y="-49400"/>
            <a:ext cx="8679000" cy="5250800"/>
            <a:chOff x="232200" y="-49400"/>
            <a:chExt cx="8679000" cy="5250800"/>
          </a:xfrm>
        </p:grpSpPr>
        <p:sp>
          <p:nvSpPr>
            <p:cNvPr id="321" name="Google Shape;321;p41"/>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41"/>
            <p:cNvGrpSpPr/>
            <p:nvPr/>
          </p:nvGrpSpPr>
          <p:grpSpPr>
            <a:xfrm>
              <a:off x="232200" y="-49400"/>
              <a:ext cx="8679000" cy="5250800"/>
              <a:chOff x="232200" y="-49400"/>
              <a:chExt cx="8679000" cy="5250800"/>
            </a:xfrm>
          </p:grpSpPr>
          <p:cxnSp>
            <p:nvCxnSpPr>
              <p:cNvPr id="323" name="Google Shape;323;p41"/>
              <p:cNvCxnSpPr/>
              <p:nvPr/>
            </p:nvCxnSpPr>
            <p:spPr>
              <a:xfrm rot="10800000">
                <a:off x="232200" y="-49400"/>
                <a:ext cx="0" cy="284100"/>
              </a:xfrm>
              <a:prstGeom prst="straightConnector1">
                <a:avLst/>
              </a:prstGeom>
              <a:noFill/>
              <a:ln cap="flat" cmpd="sng" w="19050">
                <a:solidFill>
                  <a:schemeClr val="dk1"/>
                </a:solidFill>
                <a:prstDash val="solid"/>
                <a:round/>
                <a:headEnd len="med" w="med" type="none"/>
                <a:tailEnd len="med" w="med" type="none"/>
              </a:ln>
            </p:spPr>
          </p:cxnSp>
          <p:cxnSp>
            <p:nvCxnSpPr>
              <p:cNvPr id="324" name="Google Shape;324;p41"/>
              <p:cNvCxnSpPr/>
              <p:nvPr/>
            </p:nvCxnSpPr>
            <p:spPr>
              <a:xfrm rot="10800000">
                <a:off x="8911200" y="4917300"/>
                <a:ext cx="0" cy="284100"/>
              </a:xfrm>
              <a:prstGeom prst="straightConnector1">
                <a:avLst/>
              </a:prstGeom>
              <a:noFill/>
              <a:ln cap="flat" cmpd="sng" w="19050">
                <a:solidFill>
                  <a:schemeClr val="dk1"/>
                </a:solidFill>
                <a:prstDash val="solid"/>
                <a:round/>
                <a:headEnd len="med" w="med" type="none"/>
                <a:tailEnd len="med" w="med" type="none"/>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325" name="Shape 325"/>
        <p:cNvGrpSpPr/>
        <p:nvPr/>
      </p:nvGrpSpPr>
      <p:grpSpPr>
        <a:xfrm>
          <a:off x="0" y="0"/>
          <a:ext cx="0" cy="0"/>
          <a:chOff x="0" y="0"/>
          <a:chExt cx="0" cy="0"/>
        </a:xfrm>
      </p:grpSpPr>
      <p:sp>
        <p:nvSpPr>
          <p:cNvPr id="326" name="Google Shape;326;p42"/>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42"/>
          <p:cNvGrpSpPr/>
          <p:nvPr/>
        </p:nvGrpSpPr>
        <p:grpSpPr>
          <a:xfrm>
            <a:off x="232200" y="232800"/>
            <a:ext cx="9045000" cy="4975500"/>
            <a:chOff x="232200" y="232800"/>
            <a:chExt cx="9045000" cy="4975500"/>
          </a:xfrm>
        </p:grpSpPr>
        <p:sp>
          <p:nvSpPr>
            <p:cNvPr id="328" name="Google Shape;328;p42"/>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 name="Google Shape;329;p42"/>
            <p:cNvCxnSpPr/>
            <p:nvPr/>
          </p:nvCxnSpPr>
          <p:spPr>
            <a:xfrm>
              <a:off x="8911200" y="232800"/>
              <a:ext cx="366000" cy="0"/>
            </a:xfrm>
            <a:prstGeom prst="straightConnector1">
              <a:avLst/>
            </a:prstGeom>
            <a:noFill/>
            <a:ln cap="flat" cmpd="sng" w="19050">
              <a:solidFill>
                <a:schemeClr val="dk1"/>
              </a:solidFill>
              <a:prstDash val="solid"/>
              <a:round/>
              <a:headEnd len="med" w="med" type="none"/>
              <a:tailEnd len="med" w="med" type="none"/>
            </a:ln>
          </p:spPr>
        </p:cxnSp>
        <p:cxnSp>
          <p:nvCxnSpPr>
            <p:cNvPr id="330" name="Google Shape;330;p42"/>
            <p:cNvCxnSpPr/>
            <p:nvPr/>
          </p:nvCxnSpPr>
          <p:spPr>
            <a:xfrm>
              <a:off x="232200" y="4917300"/>
              <a:ext cx="1200" cy="2910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0"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p:txBody>
      </p:sp>
      <p:sp>
        <p:nvSpPr>
          <p:cNvPr id="52" name="Google Shape;52;p13"/>
          <p:cNvSpPr txBox="1"/>
          <p:nvPr>
            <p:ph idx="1" type="body"/>
          </p:nvPr>
        </p:nvSpPr>
        <p:spPr>
          <a:xfrm>
            <a:off x="713400"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indent="-317500" lvl="1" marL="9144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indent="-317500" lvl="2" marL="13716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indent="-317500" lvl="3" marL="18288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indent="-317500" lvl="4" marL="22860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indent="-317500" lvl="5" marL="27432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indent="-317500" lvl="6" marL="32004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indent="-317500" lvl="7" marL="36576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indent="-317500" lvl="8" marL="41148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33.png"/><Relationship Id="rId5"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30.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1.png"/><Relationship Id="rId6" Type="http://schemas.openxmlformats.org/officeDocument/2006/relationships/image" Target="../media/image53.png"/><Relationship Id="rId7" Type="http://schemas.openxmlformats.org/officeDocument/2006/relationships/image" Target="../media/image50.png"/><Relationship Id="rId8"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37.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9.png"/><Relationship Id="rId4" Type="http://schemas.openxmlformats.org/officeDocument/2006/relationships/hyperlink" Target="https://docs.gdc.cancer.gov/Encyclopedia/pages/TCGA_Barcod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 Id="rId3" Type="http://schemas.openxmlformats.org/officeDocument/2006/relationships/image" Target="../media/image42.pn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 Id="rId3"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3"/>
          <p:cNvSpPr txBox="1"/>
          <p:nvPr>
            <p:ph type="ctrTitle"/>
          </p:nvPr>
        </p:nvSpPr>
        <p:spPr>
          <a:xfrm>
            <a:off x="1069175" y="1689425"/>
            <a:ext cx="6440700" cy="11526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ko" sz="2600"/>
              <a:t>Interpretable Glioma Classification via Cluster-Guided Multi-Omics Modelling</a:t>
            </a:r>
            <a:endParaRPr sz="2600"/>
          </a:p>
        </p:txBody>
      </p:sp>
      <p:sp>
        <p:nvSpPr>
          <p:cNvPr id="336" name="Google Shape;336;p43"/>
          <p:cNvSpPr txBox="1"/>
          <p:nvPr>
            <p:ph idx="1" type="subTitle"/>
          </p:nvPr>
        </p:nvSpPr>
        <p:spPr>
          <a:xfrm>
            <a:off x="1069175" y="2841950"/>
            <a:ext cx="58974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Group 2: Gyeongsil Kim, Daeho Lee, Jingwen Luo</a:t>
            </a:r>
            <a:endParaRPr>
              <a:latin typeface="Hanken Grotesk"/>
              <a:ea typeface="Hanken Grotesk"/>
              <a:cs typeface="Hanken Grotesk"/>
              <a:sym typeface="Hanken Grotes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2"/>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1155CC"/>
                </a:solidFill>
                <a:latin typeface="Figtree Black"/>
                <a:ea typeface="Figtree Black"/>
                <a:cs typeface="Figtree Black"/>
                <a:sym typeface="Figtree Black"/>
              </a:rPr>
              <a:t>Intra</a:t>
            </a:r>
            <a:r>
              <a:rPr lang="ko" sz="2800">
                <a:solidFill>
                  <a:srgbClr val="333333"/>
                </a:solidFill>
                <a:latin typeface="Figtree Black"/>
                <a:ea typeface="Figtree Black"/>
                <a:cs typeface="Figtree Black"/>
                <a:sym typeface="Figtree Black"/>
              </a:rPr>
              <a:t>-Cohort Preprocessing</a:t>
            </a:r>
            <a:endParaRPr sz="2800">
              <a:solidFill>
                <a:srgbClr val="333333"/>
              </a:solidFill>
              <a:latin typeface="Figtree Black"/>
              <a:ea typeface="Figtree Black"/>
              <a:cs typeface="Figtree Black"/>
              <a:sym typeface="Figtree Black"/>
            </a:endParaRPr>
          </a:p>
        </p:txBody>
      </p:sp>
      <p:sp>
        <p:nvSpPr>
          <p:cNvPr id="466" name="Google Shape;466;p52"/>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Sample Filtering</a:t>
            </a:r>
            <a:endParaRPr b="1" sz="1900">
              <a:solidFill>
                <a:srgbClr val="FF0000"/>
              </a:solidFill>
              <a:latin typeface="Figtree"/>
              <a:ea typeface="Figtree"/>
              <a:cs typeface="Figtree"/>
              <a:sym typeface="Figtree"/>
            </a:endParaRPr>
          </a:p>
        </p:txBody>
      </p:sp>
      <p:pic>
        <p:nvPicPr>
          <p:cNvPr id="467" name="Google Shape;467;p52"/>
          <p:cNvPicPr preferRelativeResize="0"/>
          <p:nvPr/>
        </p:nvPicPr>
        <p:blipFill>
          <a:blip r:embed="rId3">
            <a:alphaModFix/>
          </a:blip>
          <a:stretch>
            <a:fillRect/>
          </a:stretch>
        </p:blipFill>
        <p:spPr>
          <a:xfrm>
            <a:off x="1359577" y="1388462"/>
            <a:ext cx="6424835" cy="2577025"/>
          </a:xfrm>
          <a:prstGeom prst="rect">
            <a:avLst/>
          </a:prstGeom>
          <a:noFill/>
          <a:ln>
            <a:noFill/>
          </a:ln>
        </p:spPr>
      </p:pic>
      <p:sp>
        <p:nvSpPr>
          <p:cNvPr id="468" name="Google Shape;468;p52"/>
          <p:cNvSpPr/>
          <p:nvPr/>
        </p:nvSpPr>
        <p:spPr>
          <a:xfrm>
            <a:off x="2877175" y="1667013"/>
            <a:ext cx="183900" cy="19623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469" name="Google Shape;469;p52"/>
          <p:cNvSpPr txBox="1"/>
          <p:nvPr/>
        </p:nvSpPr>
        <p:spPr>
          <a:xfrm>
            <a:off x="695850" y="3917125"/>
            <a:ext cx="77523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Hanken Grotesk"/>
              <a:buChar char="●"/>
            </a:pPr>
            <a:r>
              <a:rPr b="1" lang="ko">
                <a:solidFill>
                  <a:srgbClr val="CC0000"/>
                </a:solidFill>
                <a:latin typeface="Hanken Grotesk"/>
                <a:ea typeface="Hanken Grotesk"/>
                <a:cs typeface="Hanken Grotesk"/>
                <a:sym typeface="Hanken Grotesk"/>
              </a:rPr>
              <a:t>Problem 2:</a:t>
            </a:r>
            <a:r>
              <a:rPr lang="ko">
                <a:solidFill>
                  <a:schemeClr val="dk1"/>
                </a:solidFill>
                <a:latin typeface="Hanken Grotesk"/>
                <a:ea typeface="Hanken Grotesk"/>
                <a:cs typeface="Hanken Grotesk"/>
                <a:sym typeface="Hanken Grotesk"/>
              </a:rPr>
              <a:t> Samples </a:t>
            </a:r>
            <a:r>
              <a:rPr b="1" lang="ko">
                <a:solidFill>
                  <a:schemeClr val="dk1"/>
                </a:solidFill>
                <a:latin typeface="Hanken Grotesk"/>
                <a:ea typeface="Hanken Grotesk"/>
                <a:cs typeface="Hanken Grotesk"/>
                <a:sym typeface="Hanken Grotesk"/>
              </a:rPr>
              <a:t>with ≤1 omics layer </a:t>
            </a:r>
            <a:endParaRPr b="1">
              <a:solidFill>
                <a:schemeClr val="dk1"/>
              </a:solidFill>
              <a:latin typeface="Hanken Grotesk"/>
              <a:ea typeface="Hanken Grotesk"/>
              <a:cs typeface="Hanken Grotesk"/>
              <a:sym typeface="Hanken Grotesk"/>
            </a:endParaRPr>
          </a:p>
          <a:p>
            <a:pPr indent="-317500" lvl="0" marL="457200" rtl="0" algn="l">
              <a:lnSpc>
                <a:spcPct val="115000"/>
              </a:lnSpc>
              <a:spcBef>
                <a:spcPts val="0"/>
              </a:spcBef>
              <a:spcAft>
                <a:spcPts val="0"/>
              </a:spcAft>
              <a:buSzPts val="1400"/>
              <a:buFont typeface="Hanken Grotesk"/>
              <a:buChar char="→"/>
            </a:pPr>
            <a:r>
              <a:rPr b="1" lang="ko">
                <a:solidFill>
                  <a:srgbClr val="1155CC"/>
                </a:solidFill>
                <a:latin typeface="Hanken Grotesk"/>
                <a:ea typeface="Hanken Grotesk"/>
                <a:cs typeface="Hanken Grotesk"/>
                <a:sym typeface="Hanken Grotesk"/>
              </a:rPr>
              <a:t>Solution: </a:t>
            </a:r>
            <a:r>
              <a:rPr b="1" lang="ko">
                <a:solidFill>
                  <a:schemeClr val="dk1"/>
                </a:solidFill>
                <a:latin typeface="Hanken Grotesk"/>
                <a:ea typeface="Hanken Grotesk"/>
                <a:cs typeface="Hanken Grotesk"/>
                <a:sym typeface="Hanken Grotesk"/>
              </a:rPr>
              <a:t>Filtered out </a:t>
            </a:r>
            <a:r>
              <a:rPr lang="ko">
                <a:solidFill>
                  <a:schemeClr val="dk1"/>
                </a:solidFill>
                <a:latin typeface="Hanken Grotesk"/>
                <a:ea typeface="Hanken Grotesk"/>
                <a:cs typeface="Hanken Grotesk"/>
                <a:sym typeface="Hanken Grotesk"/>
              </a:rPr>
              <a:t>102 GBM samples </a:t>
            </a:r>
            <a:r>
              <a:rPr b="1" lang="ko">
                <a:solidFill>
                  <a:schemeClr val="dk1"/>
                </a:solidFill>
                <a:latin typeface="Hanken Grotesk"/>
                <a:ea typeface="Hanken Grotesk"/>
                <a:cs typeface="Hanken Grotesk"/>
                <a:sym typeface="Hanken Grotesk"/>
              </a:rPr>
              <a:t>to obtain reliable latent vectors from MOFA+</a:t>
            </a:r>
            <a:endParaRPr b="1">
              <a:solidFill>
                <a:srgbClr val="CC0000"/>
              </a:solidFill>
              <a:latin typeface="Hanken Grotesk"/>
              <a:ea typeface="Hanken Grotesk"/>
              <a:cs typeface="Hanken Grotesk"/>
              <a:sym typeface="Hanken Grotesk"/>
            </a:endParaRPr>
          </a:p>
        </p:txBody>
      </p:sp>
      <p:sp>
        <p:nvSpPr>
          <p:cNvPr id="470" name="Google Shape;470;p52"/>
          <p:cNvSpPr/>
          <p:nvPr/>
        </p:nvSpPr>
        <p:spPr>
          <a:xfrm>
            <a:off x="4224275" y="1667013"/>
            <a:ext cx="183900" cy="19623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471" name="Google Shape;471;p52"/>
          <p:cNvSpPr/>
          <p:nvPr/>
        </p:nvSpPr>
        <p:spPr>
          <a:xfrm>
            <a:off x="5224400" y="1667025"/>
            <a:ext cx="510300" cy="19623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472" name="Google Shape;472;p52"/>
          <p:cNvSpPr/>
          <p:nvPr/>
        </p:nvSpPr>
        <p:spPr>
          <a:xfrm>
            <a:off x="6394625" y="1667013"/>
            <a:ext cx="183900" cy="19623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3"/>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1155CC"/>
                </a:solidFill>
                <a:latin typeface="Figtree Black"/>
                <a:ea typeface="Figtree Black"/>
                <a:cs typeface="Figtree Black"/>
                <a:sym typeface="Figtree Black"/>
              </a:rPr>
              <a:t>Intra</a:t>
            </a:r>
            <a:r>
              <a:rPr lang="ko" sz="2800">
                <a:solidFill>
                  <a:srgbClr val="333333"/>
                </a:solidFill>
                <a:latin typeface="Figtree Black"/>
                <a:ea typeface="Figtree Black"/>
                <a:cs typeface="Figtree Black"/>
                <a:sym typeface="Figtree Black"/>
              </a:rPr>
              <a:t>-Cohort Preprocessing</a:t>
            </a:r>
            <a:endParaRPr sz="2800">
              <a:solidFill>
                <a:srgbClr val="333333"/>
              </a:solidFill>
              <a:latin typeface="Figtree Black"/>
              <a:ea typeface="Figtree Black"/>
              <a:cs typeface="Figtree Black"/>
              <a:sym typeface="Figtree Black"/>
            </a:endParaRPr>
          </a:p>
        </p:txBody>
      </p:sp>
      <p:sp>
        <p:nvSpPr>
          <p:cNvPr id="478" name="Google Shape;478;p53"/>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Sample Filtering</a:t>
            </a:r>
            <a:endParaRPr b="1" sz="1900">
              <a:solidFill>
                <a:srgbClr val="FF0000"/>
              </a:solidFill>
              <a:latin typeface="Figtree"/>
              <a:ea typeface="Figtree"/>
              <a:cs typeface="Figtree"/>
              <a:sym typeface="Figtree"/>
            </a:endParaRPr>
          </a:p>
        </p:txBody>
      </p:sp>
      <p:sp>
        <p:nvSpPr>
          <p:cNvPr id="479" name="Google Shape;479;p53"/>
          <p:cNvSpPr txBox="1"/>
          <p:nvPr/>
        </p:nvSpPr>
        <p:spPr>
          <a:xfrm>
            <a:off x="720000" y="1396850"/>
            <a:ext cx="77523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Hanken Grotesk"/>
              <a:buChar char="●"/>
            </a:pPr>
            <a:r>
              <a:rPr lang="ko">
                <a:solidFill>
                  <a:schemeClr val="dk1"/>
                </a:solidFill>
                <a:latin typeface="Hanken Grotesk"/>
                <a:ea typeface="Hanken Grotesk"/>
                <a:cs typeface="Hanken Grotesk"/>
                <a:sym typeface="Hanken Grotesk"/>
              </a:rPr>
              <a:t>Checked whether each sample had </a:t>
            </a:r>
            <a:r>
              <a:rPr b="1" lang="ko">
                <a:solidFill>
                  <a:schemeClr val="dk1"/>
                </a:solidFill>
                <a:latin typeface="Hanken Grotesk"/>
                <a:ea typeface="Hanken Grotesk"/>
                <a:cs typeface="Hanken Grotesk"/>
                <a:sym typeface="Hanken Grotesk"/>
              </a:rPr>
              <a:t>≤50% missing values</a:t>
            </a:r>
            <a:r>
              <a:rPr lang="ko">
                <a:solidFill>
                  <a:schemeClr val="dk1"/>
                </a:solidFill>
                <a:latin typeface="Hanken Grotesk"/>
                <a:ea typeface="Hanken Grotesk"/>
                <a:cs typeface="Hanken Grotesk"/>
                <a:sym typeface="Hanken Grotesk"/>
              </a:rPr>
              <a:t> across the omics layers available for that sample </a:t>
            </a:r>
            <a:endParaRPr>
              <a:solidFill>
                <a:schemeClr val="dk1"/>
              </a:solidFill>
              <a:latin typeface="Hanken Grotesk"/>
              <a:ea typeface="Hanken Grotesk"/>
              <a:cs typeface="Hanken Grotesk"/>
              <a:sym typeface="Hanken Grotesk"/>
            </a:endParaRPr>
          </a:p>
          <a:p>
            <a:pPr indent="-317500" lvl="1" marL="914400" rtl="0" algn="l">
              <a:lnSpc>
                <a:spcPct val="115000"/>
              </a:lnSpc>
              <a:spcBef>
                <a:spcPts val="0"/>
              </a:spcBef>
              <a:spcAft>
                <a:spcPts val="0"/>
              </a:spcAft>
              <a:buClr>
                <a:schemeClr val="dk1"/>
              </a:buClr>
              <a:buSzPts val="1400"/>
              <a:buFont typeface="Hanken Grotesk"/>
              <a:buChar char="○"/>
            </a:pPr>
            <a:r>
              <a:rPr b="1" lang="ko">
                <a:solidFill>
                  <a:schemeClr val="dk1"/>
                </a:solidFill>
                <a:latin typeface="Hanken Grotesk"/>
                <a:ea typeface="Hanken Grotesk"/>
                <a:cs typeface="Hanken Grotesk"/>
                <a:sym typeface="Hanken Grotesk"/>
              </a:rPr>
              <a:t>to obtain reliable latent vectors from </a:t>
            </a:r>
            <a:r>
              <a:rPr b="1" lang="ko">
                <a:solidFill>
                  <a:srgbClr val="188038"/>
                </a:solidFill>
                <a:latin typeface="Roboto Mono"/>
                <a:ea typeface="Roboto Mono"/>
                <a:cs typeface="Roboto Mono"/>
                <a:sym typeface="Roboto Mono"/>
              </a:rPr>
              <a:t>MOFA+</a:t>
            </a:r>
            <a:endParaRPr>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ko">
                <a:solidFill>
                  <a:schemeClr val="dk1"/>
                </a:solidFill>
                <a:latin typeface="Hanken Grotesk"/>
                <a:ea typeface="Hanken Grotesk"/>
                <a:cs typeface="Hanken Grotesk"/>
                <a:sym typeface="Hanken Grotesk"/>
              </a:rPr>
              <a:t>	→ </a:t>
            </a:r>
            <a:r>
              <a:rPr b="1" lang="ko">
                <a:solidFill>
                  <a:srgbClr val="1155CC"/>
                </a:solidFill>
                <a:latin typeface="Hanken Grotesk"/>
                <a:ea typeface="Hanken Grotesk"/>
                <a:cs typeface="Hanken Grotesk"/>
                <a:sym typeface="Hanken Grotesk"/>
              </a:rPr>
              <a:t>No such samples</a:t>
            </a:r>
            <a:endParaRPr b="1">
              <a:solidFill>
                <a:srgbClr val="1155CC"/>
              </a:solidFill>
              <a:latin typeface="Hanken Grotesk"/>
              <a:ea typeface="Hanken Grotesk"/>
              <a:cs typeface="Hanken Grotesk"/>
              <a:sym typeface="Hanken Grotesk"/>
            </a:endParaRPr>
          </a:p>
        </p:txBody>
      </p:sp>
      <p:sp>
        <p:nvSpPr>
          <p:cNvPr id="480" name="Google Shape;480;p53"/>
          <p:cNvSpPr txBox="1"/>
          <p:nvPr/>
        </p:nvSpPr>
        <p:spPr>
          <a:xfrm>
            <a:off x="720000" y="2690975"/>
            <a:ext cx="52389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Hanken Grotesk"/>
              <a:buChar char="➔"/>
            </a:pPr>
            <a:r>
              <a:rPr b="1" lang="ko">
                <a:solidFill>
                  <a:schemeClr val="dk1"/>
                </a:solidFill>
                <a:latin typeface="Hanken Grotesk"/>
                <a:ea typeface="Hanken Grotesk"/>
                <a:cs typeface="Hanken Grotesk"/>
                <a:sym typeface="Hanken Grotesk"/>
              </a:rPr>
              <a:t>Total # of GBM samples: 495</a:t>
            </a:r>
            <a:endParaRPr b="1">
              <a:solidFill>
                <a:schemeClr val="dk1"/>
              </a:solidFill>
              <a:latin typeface="Hanken Grotesk"/>
              <a:ea typeface="Hanken Grotesk"/>
              <a:cs typeface="Hanken Grotesk"/>
              <a:sym typeface="Hanken Grotesk"/>
            </a:endParaRPr>
          </a:p>
          <a:p>
            <a:pPr indent="-317500" lvl="0" marL="457200" rtl="0" algn="l">
              <a:lnSpc>
                <a:spcPct val="115000"/>
              </a:lnSpc>
              <a:spcBef>
                <a:spcPts val="0"/>
              </a:spcBef>
              <a:spcAft>
                <a:spcPts val="0"/>
              </a:spcAft>
              <a:buClr>
                <a:schemeClr val="dk1"/>
              </a:buClr>
              <a:buSzPts val="1400"/>
              <a:buFont typeface="Hanken Grotesk"/>
              <a:buChar char="➔"/>
            </a:pPr>
            <a:r>
              <a:rPr b="1" lang="ko">
                <a:solidFill>
                  <a:schemeClr val="dk1"/>
                </a:solidFill>
                <a:latin typeface="Hanken Grotesk"/>
                <a:ea typeface="Hanken Grotesk"/>
                <a:cs typeface="Hanken Grotesk"/>
                <a:sym typeface="Hanken Grotesk"/>
              </a:rPr>
              <a:t>Total # of LGG samples: 515</a:t>
            </a:r>
            <a:r>
              <a:rPr b="1" lang="ko">
                <a:solidFill>
                  <a:schemeClr val="dk1"/>
                </a:solidFill>
                <a:latin typeface="Hanken Grotesk"/>
                <a:ea typeface="Hanken Grotesk"/>
                <a:cs typeface="Hanken Grotesk"/>
                <a:sym typeface="Hanken Grotesk"/>
              </a:rPr>
              <a:t> </a:t>
            </a:r>
            <a:endParaRPr b="1">
              <a:solidFill>
                <a:srgbClr val="CC0000"/>
              </a:solidFill>
              <a:latin typeface="Hanken Grotesk"/>
              <a:ea typeface="Hanken Grotesk"/>
              <a:cs typeface="Hanken Grotesk"/>
              <a:sym typeface="Hanken Grotes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4"/>
          <p:cNvSpPr txBox="1"/>
          <p:nvPr>
            <p:ph idx="1" type="body"/>
          </p:nvPr>
        </p:nvSpPr>
        <p:spPr>
          <a:xfrm>
            <a:off x="4607000" y="1379175"/>
            <a:ext cx="3831900" cy="306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rgbClr val="1155CC"/>
                </a:solidFill>
              </a:rPr>
              <a:t>Solution:</a:t>
            </a:r>
            <a:endParaRPr/>
          </a:p>
          <a:p>
            <a:pPr indent="-317500" lvl="0" marL="457200" rtl="0" algn="l">
              <a:spcBef>
                <a:spcPts val="0"/>
              </a:spcBef>
              <a:spcAft>
                <a:spcPts val="0"/>
              </a:spcAft>
              <a:buSzPts val="1400"/>
              <a:buChar char="●"/>
            </a:pPr>
            <a:r>
              <a:rPr lang="ko"/>
              <a:t>Extracted </a:t>
            </a:r>
            <a:r>
              <a:rPr b="1" lang="ko"/>
              <a:t>overlapping probes (same genomic location)</a:t>
            </a:r>
            <a:r>
              <a:rPr lang="ko"/>
              <a:t> between 27K and 450K</a:t>
            </a:r>
            <a:endParaRPr/>
          </a:p>
          <a:p>
            <a:pPr indent="0" lvl="0" marL="0" rtl="0" algn="l">
              <a:lnSpc>
                <a:spcPct val="120000"/>
              </a:lnSpc>
              <a:spcBef>
                <a:spcPts val="0"/>
              </a:spcBef>
              <a:spcAft>
                <a:spcPts val="0"/>
              </a:spcAft>
              <a:buNone/>
            </a:pPr>
            <a:r>
              <a:t/>
            </a:r>
            <a:endParaRPr>
              <a:solidFill>
                <a:srgbClr val="000000"/>
              </a:solidFill>
              <a:highlight>
                <a:srgbClr val="FFFFFF"/>
              </a:highlight>
            </a:endParaRPr>
          </a:p>
          <a:p>
            <a:pPr indent="0" lvl="0" marL="0" rtl="0" algn="l">
              <a:lnSpc>
                <a:spcPct val="120000"/>
              </a:lnSpc>
              <a:spcBef>
                <a:spcPts val="0"/>
              </a:spcBef>
              <a:spcAft>
                <a:spcPts val="0"/>
              </a:spcAft>
              <a:buNone/>
            </a:pPr>
            <a:r>
              <a:t/>
            </a:r>
            <a:endParaRPr>
              <a:solidFill>
                <a:srgbClr val="000000"/>
              </a:solidFill>
              <a:highlight>
                <a:srgbClr val="FFFFFF"/>
              </a:highlight>
            </a:endParaRPr>
          </a:p>
          <a:p>
            <a:pPr indent="0" lvl="0" marL="0" rtl="0" algn="l">
              <a:lnSpc>
                <a:spcPct val="120000"/>
              </a:lnSpc>
              <a:spcBef>
                <a:spcPts val="0"/>
              </a:spcBef>
              <a:spcAft>
                <a:spcPts val="0"/>
              </a:spcAft>
              <a:buNone/>
            </a:pPr>
            <a:r>
              <a:t/>
            </a:r>
            <a:endParaRPr>
              <a:solidFill>
                <a:srgbClr val="CC0000"/>
              </a:solidFill>
              <a:highlight>
                <a:srgbClr val="FFFFFF"/>
              </a:highlight>
            </a:endParaRPr>
          </a:p>
        </p:txBody>
      </p:sp>
      <p:sp>
        <p:nvSpPr>
          <p:cNvPr id="486" name="Google Shape;486;p54"/>
          <p:cNvSpPr txBox="1"/>
          <p:nvPr>
            <p:ph idx="1" type="body"/>
          </p:nvPr>
        </p:nvSpPr>
        <p:spPr>
          <a:xfrm>
            <a:off x="720000" y="1379225"/>
            <a:ext cx="3765600" cy="31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rgbClr val="CC0000"/>
                </a:solidFill>
              </a:rPr>
              <a:t>Problem:</a:t>
            </a:r>
            <a:endParaRPr/>
          </a:p>
          <a:p>
            <a:pPr indent="-317500" lvl="0" marL="457200" rtl="0" algn="l">
              <a:spcBef>
                <a:spcPts val="0"/>
              </a:spcBef>
              <a:spcAft>
                <a:spcPts val="0"/>
              </a:spcAft>
              <a:buSzPts val="1400"/>
              <a:buChar char="●"/>
            </a:pPr>
            <a:r>
              <a:rPr lang="ko"/>
              <a:t>GBM: Only </a:t>
            </a:r>
            <a:r>
              <a:rPr b="1" lang="ko"/>
              <a:t>5 samples</a:t>
            </a:r>
            <a:r>
              <a:rPr lang="ko"/>
              <a:t> profiled on </a:t>
            </a:r>
            <a:r>
              <a:rPr b="1" lang="ko"/>
              <a:t>both 27K and 450K</a:t>
            </a:r>
            <a:r>
              <a:rPr lang="ko"/>
              <a:t> arrays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ko"/>
              <a:t>≈ ⅔</a:t>
            </a:r>
            <a:r>
              <a:rPr lang="ko"/>
              <a:t> GBM samples are </a:t>
            </a:r>
            <a:r>
              <a:rPr b="1" lang="ko"/>
              <a:t>27K format</a:t>
            </a:r>
            <a:endParaRPr b="1"/>
          </a:p>
          <a:p>
            <a:pPr indent="-317500" lvl="0" marL="457200" rtl="0" algn="l">
              <a:spcBef>
                <a:spcPts val="0"/>
              </a:spcBef>
              <a:spcAft>
                <a:spcPts val="0"/>
              </a:spcAft>
              <a:buSzPts val="1400"/>
              <a:buChar char="●"/>
            </a:pPr>
            <a:r>
              <a:rPr b="1" lang="ko"/>
              <a:t>Need to integrate GBM to 27K format</a:t>
            </a:r>
            <a:r>
              <a:rPr lang="ko"/>
              <a:t> for cross-cohort analysis</a:t>
            </a:r>
            <a:endParaRPr>
              <a:solidFill>
                <a:srgbClr val="000000"/>
              </a:solidFill>
              <a:highlight>
                <a:srgbClr val="FFFFFF"/>
              </a:highlight>
            </a:endParaRPr>
          </a:p>
          <a:p>
            <a:pPr indent="0" lvl="0" marL="0" rtl="0" algn="l">
              <a:lnSpc>
                <a:spcPct val="120000"/>
              </a:lnSpc>
              <a:spcBef>
                <a:spcPts val="0"/>
              </a:spcBef>
              <a:spcAft>
                <a:spcPts val="0"/>
              </a:spcAft>
              <a:buNone/>
            </a:pPr>
            <a:r>
              <a:t/>
            </a:r>
            <a:endParaRPr>
              <a:solidFill>
                <a:srgbClr val="CC0000"/>
              </a:solidFill>
              <a:highlight>
                <a:srgbClr val="FFFFFF"/>
              </a:highlight>
            </a:endParaRPr>
          </a:p>
        </p:txBody>
      </p:sp>
      <p:sp>
        <p:nvSpPr>
          <p:cNvPr id="487" name="Google Shape;487;p54"/>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1155CC"/>
                </a:solidFill>
                <a:latin typeface="Figtree Black"/>
                <a:ea typeface="Figtree Black"/>
                <a:cs typeface="Figtree Black"/>
                <a:sym typeface="Figtree Black"/>
              </a:rPr>
              <a:t>Intra</a:t>
            </a:r>
            <a:r>
              <a:rPr lang="ko" sz="2800">
                <a:solidFill>
                  <a:srgbClr val="333333"/>
                </a:solidFill>
                <a:latin typeface="Figtree Black"/>
                <a:ea typeface="Figtree Black"/>
                <a:cs typeface="Figtree Black"/>
                <a:sym typeface="Figtree Black"/>
              </a:rPr>
              <a:t>-Cohort Preprocessing</a:t>
            </a:r>
            <a:endParaRPr sz="2800">
              <a:solidFill>
                <a:srgbClr val="333333"/>
              </a:solidFill>
              <a:latin typeface="Figtree Black"/>
              <a:ea typeface="Figtree Black"/>
              <a:cs typeface="Figtree Black"/>
              <a:sym typeface="Figtree Black"/>
            </a:endParaRPr>
          </a:p>
        </p:txBody>
      </p:sp>
      <p:sp>
        <p:nvSpPr>
          <p:cNvPr id="488" name="Google Shape;488;p54"/>
          <p:cNvSpPr txBox="1"/>
          <p:nvPr/>
        </p:nvSpPr>
        <p:spPr>
          <a:xfrm>
            <a:off x="73005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GBM Methylation Array Integration</a:t>
            </a:r>
            <a:endParaRPr b="1" sz="1900">
              <a:solidFill>
                <a:srgbClr val="FF0000"/>
              </a:solidFill>
              <a:latin typeface="Figtree"/>
              <a:ea typeface="Figtree"/>
              <a:cs typeface="Figtree"/>
              <a:sym typeface="Figtree"/>
            </a:endParaRPr>
          </a:p>
        </p:txBody>
      </p:sp>
      <p:pic>
        <p:nvPicPr>
          <p:cNvPr id="489" name="Google Shape;489;p54"/>
          <p:cNvPicPr preferRelativeResize="0"/>
          <p:nvPr/>
        </p:nvPicPr>
        <p:blipFill rotWithShape="1">
          <a:blip r:embed="rId3">
            <a:alphaModFix/>
          </a:blip>
          <a:srcRect b="0" l="0" r="0" t="14464"/>
          <a:stretch/>
        </p:blipFill>
        <p:spPr>
          <a:xfrm>
            <a:off x="5110763" y="2516700"/>
            <a:ext cx="2947415" cy="1556325"/>
          </a:xfrm>
          <a:prstGeom prst="rect">
            <a:avLst/>
          </a:prstGeom>
          <a:noFill/>
          <a:ln>
            <a:noFill/>
          </a:ln>
        </p:spPr>
      </p:pic>
      <p:cxnSp>
        <p:nvCxnSpPr>
          <p:cNvPr id="490" name="Google Shape;490;p54"/>
          <p:cNvCxnSpPr/>
          <p:nvPr/>
        </p:nvCxnSpPr>
        <p:spPr>
          <a:xfrm flipH="1" rot="10800000">
            <a:off x="5851325" y="3515500"/>
            <a:ext cx="723600" cy="692100"/>
          </a:xfrm>
          <a:prstGeom prst="straightConnector1">
            <a:avLst/>
          </a:prstGeom>
          <a:noFill/>
          <a:ln cap="flat" cmpd="sng" w="28575">
            <a:solidFill>
              <a:srgbClr val="0000FF"/>
            </a:solidFill>
            <a:prstDash val="dot"/>
            <a:round/>
            <a:headEnd len="med" w="med" type="none"/>
            <a:tailEnd len="med" w="med" type="triangle"/>
          </a:ln>
        </p:spPr>
      </p:cxnSp>
      <p:sp>
        <p:nvSpPr>
          <p:cNvPr id="491" name="Google Shape;491;p54"/>
          <p:cNvSpPr txBox="1"/>
          <p:nvPr/>
        </p:nvSpPr>
        <p:spPr>
          <a:xfrm>
            <a:off x="4668525" y="4114025"/>
            <a:ext cx="3831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a:solidFill>
                  <a:schemeClr val="dk1"/>
                </a:solidFill>
                <a:latin typeface="Hanken Grotesk"/>
                <a:ea typeface="Hanken Grotesk"/>
                <a:cs typeface="Hanken Grotesk"/>
                <a:sym typeface="Hanken Grotesk"/>
              </a:rPr>
              <a:t>P</a:t>
            </a:r>
            <a:r>
              <a:rPr b="1" lang="ko">
                <a:solidFill>
                  <a:schemeClr val="dk1"/>
                </a:solidFill>
                <a:latin typeface="Hanken Grotesk"/>
                <a:ea typeface="Hanken Grotesk"/>
                <a:cs typeface="Hanken Grotesk"/>
                <a:sym typeface="Hanken Grotesk"/>
              </a:rPr>
              <a:t>romoter </a:t>
            </a:r>
            <a:r>
              <a:rPr lang="ko">
                <a:solidFill>
                  <a:schemeClr val="dk1"/>
                </a:solidFill>
                <a:latin typeface="Hanken Grotesk"/>
                <a:ea typeface="Hanken Grotesk"/>
                <a:cs typeface="Hanken Grotesk"/>
                <a:sym typeface="Hanken Grotesk"/>
              </a:rPr>
              <a:t>regions (</a:t>
            </a:r>
            <a:r>
              <a:rPr b="1" lang="ko">
                <a:solidFill>
                  <a:schemeClr val="dk1"/>
                </a:solidFill>
                <a:latin typeface="Hanken Grotesk"/>
                <a:ea typeface="Hanken Grotesk"/>
                <a:cs typeface="Hanken Grotesk"/>
                <a:sym typeface="Hanken Grotesk"/>
              </a:rPr>
              <a:t>gene-mappable</a:t>
            </a:r>
            <a:r>
              <a:rPr lang="ko">
                <a:solidFill>
                  <a:schemeClr val="dk1"/>
                </a:solidFill>
                <a:latin typeface="Hanken Grotesk"/>
                <a:ea typeface="Hanken Grotesk"/>
                <a:cs typeface="Hanken Grotesk"/>
                <a:sym typeface="Hanken Grotesk"/>
              </a:rPr>
              <a:t>)</a:t>
            </a:r>
            <a:endParaRPr/>
          </a:p>
        </p:txBody>
      </p:sp>
      <p:grpSp>
        <p:nvGrpSpPr>
          <p:cNvPr id="492" name="Google Shape;492;p54"/>
          <p:cNvGrpSpPr/>
          <p:nvPr/>
        </p:nvGrpSpPr>
        <p:grpSpPr>
          <a:xfrm>
            <a:off x="1353511" y="2238786"/>
            <a:ext cx="2720538" cy="1415878"/>
            <a:chOff x="1166250" y="2927950"/>
            <a:chExt cx="2873100" cy="1700551"/>
          </a:xfrm>
        </p:grpSpPr>
        <p:pic>
          <p:nvPicPr>
            <p:cNvPr id="493" name="Google Shape;493;p54"/>
            <p:cNvPicPr preferRelativeResize="0"/>
            <p:nvPr/>
          </p:nvPicPr>
          <p:blipFill rotWithShape="1">
            <a:blip r:embed="rId4">
              <a:alphaModFix/>
            </a:blip>
            <a:srcRect b="7288" l="0" r="0" t="6049"/>
            <a:stretch/>
          </p:blipFill>
          <p:spPr>
            <a:xfrm>
              <a:off x="1166250" y="2927950"/>
              <a:ext cx="2873100" cy="1700551"/>
            </a:xfrm>
            <a:prstGeom prst="rect">
              <a:avLst/>
            </a:prstGeom>
            <a:noFill/>
            <a:ln>
              <a:noFill/>
            </a:ln>
          </p:spPr>
        </p:pic>
        <p:pic>
          <p:nvPicPr>
            <p:cNvPr id="494" name="Google Shape;494;p54"/>
            <p:cNvPicPr preferRelativeResize="0"/>
            <p:nvPr/>
          </p:nvPicPr>
          <p:blipFill rotWithShape="1">
            <a:blip r:embed="rId4">
              <a:alphaModFix/>
            </a:blip>
            <a:srcRect b="85010" l="53284" r="37797" t="6049"/>
            <a:stretch/>
          </p:blipFill>
          <p:spPr>
            <a:xfrm>
              <a:off x="2709025" y="3262425"/>
              <a:ext cx="231425" cy="158475"/>
            </a:xfrm>
            <a:prstGeom prst="rect">
              <a:avLst/>
            </a:prstGeom>
            <a:noFill/>
            <a:ln>
              <a:noFill/>
            </a:ln>
          </p:spPr>
        </p:pic>
        <p:pic>
          <p:nvPicPr>
            <p:cNvPr id="495" name="Google Shape;495;p54"/>
            <p:cNvPicPr preferRelativeResize="0"/>
            <p:nvPr/>
          </p:nvPicPr>
          <p:blipFill>
            <a:blip r:embed="rId5">
              <a:alphaModFix/>
            </a:blip>
            <a:stretch>
              <a:fillRect/>
            </a:stretch>
          </p:blipFill>
          <p:spPr>
            <a:xfrm>
              <a:off x="2644949" y="2972499"/>
              <a:ext cx="328575" cy="289925"/>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5"/>
          <p:cNvSpPr txBox="1"/>
          <p:nvPr>
            <p:ph idx="1" type="body"/>
          </p:nvPr>
        </p:nvSpPr>
        <p:spPr>
          <a:xfrm>
            <a:off x="720000" y="1379225"/>
            <a:ext cx="7704000" cy="306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Hanken Grotesk"/>
              <a:buChar char="●"/>
            </a:pPr>
            <a:r>
              <a:rPr lang="ko"/>
              <a:t>Convert </a:t>
            </a:r>
            <a:r>
              <a:rPr b="1" lang="ko"/>
              <a:t>Beta values to M-values </a:t>
            </a:r>
            <a:r>
              <a:rPr lang="ko"/>
              <a:t>which is more statistically suitable for modelling</a:t>
            </a:r>
            <a:endParaRPr/>
          </a:p>
          <a:p>
            <a:pPr indent="-317500" lvl="1" marL="914400" rtl="0" algn="l">
              <a:spcBef>
                <a:spcPts val="0"/>
              </a:spcBef>
              <a:spcAft>
                <a:spcPts val="0"/>
              </a:spcAft>
              <a:buSzPts val="1400"/>
              <a:buFont typeface="Hanken Grotesk"/>
              <a:buChar char="○"/>
            </a:pPr>
            <a:r>
              <a:rPr lang="ko"/>
              <a:t>M = log</a:t>
            </a:r>
            <a:r>
              <a:rPr lang="ko"/>
              <a:t>₂</a:t>
            </a:r>
            <a:r>
              <a:rPr lang="ko"/>
              <a:t>(Beta/1-Beta)</a:t>
            </a:r>
            <a:endParaRPr/>
          </a:p>
          <a:p>
            <a:pPr indent="0" lvl="0" marL="0" rtl="0" algn="l">
              <a:lnSpc>
                <a:spcPct val="120000"/>
              </a:lnSpc>
              <a:spcBef>
                <a:spcPts val="0"/>
              </a:spcBef>
              <a:spcAft>
                <a:spcPts val="0"/>
              </a:spcAft>
              <a:buNone/>
            </a:pPr>
            <a:r>
              <a:t/>
            </a:r>
            <a:endParaRPr sz="1000">
              <a:solidFill>
                <a:srgbClr val="000000"/>
              </a:solidFill>
              <a:highlight>
                <a:srgbClr val="FFFFFF"/>
              </a:highlight>
              <a:latin typeface="Courier New"/>
              <a:ea typeface="Courier New"/>
              <a:cs typeface="Courier New"/>
              <a:sym typeface="Courier New"/>
            </a:endParaRPr>
          </a:p>
          <a:p>
            <a:pPr indent="0" lvl="0" marL="0" rtl="0" algn="l">
              <a:lnSpc>
                <a:spcPct val="120000"/>
              </a:lnSpc>
              <a:spcBef>
                <a:spcPts val="0"/>
              </a:spcBef>
              <a:spcAft>
                <a:spcPts val="0"/>
              </a:spcAft>
              <a:buNone/>
            </a:pPr>
            <a:r>
              <a:t/>
            </a:r>
            <a:endParaRPr sz="1000">
              <a:solidFill>
                <a:srgbClr val="000000"/>
              </a:solidFill>
              <a:highlight>
                <a:srgbClr val="FFFFFF"/>
              </a:highlight>
              <a:latin typeface="Courier New"/>
              <a:ea typeface="Courier New"/>
              <a:cs typeface="Courier New"/>
              <a:sym typeface="Courier New"/>
            </a:endParaRPr>
          </a:p>
          <a:p>
            <a:pPr indent="0" lvl="0" marL="0" rtl="0" algn="l">
              <a:lnSpc>
                <a:spcPct val="120000"/>
              </a:lnSpc>
              <a:spcBef>
                <a:spcPts val="0"/>
              </a:spcBef>
              <a:spcAft>
                <a:spcPts val="0"/>
              </a:spcAft>
              <a:buNone/>
            </a:pPr>
            <a:r>
              <a:t/>
            </a:r>
            <a:endParaRPr sz="1000">
              <a:solidFill>
                <a:srgbClr val="CC0000"/>
              </a:solidFill>
              <a:highlight>
                <a:srgbClr val="FFFFFF"/>
              </a:highlight>
            </a:endParaRPr>
          </a:p>
        </p:txBody>
      </p:sp>
      <p:sp>
        <p:nvSpPr>
          <p:cNvPr id="501" name="Google Shape;501;p55"/>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1155CC"/>
                </a:solidFill>
                <a:latin typeface="Figtree Black"/>
                <a:ea typeface="Figtree Black"/>
                <a:cs typeface="Figtree Black"/>
                <a:sym typeface="Figtree Black"/>
              </a:rPr>
              <a:t>Intra</a:t>
            </a:r>
            <a:r>
              <a:rPr lang="ko" sz="2800">
                <a:solidFill>
                  <a:srgbClr val="333333"/>
                </a:solidFill>
                <a:latin typeface="Figtree Black"/>
                <a:ea typeface="Figtree Black"/>
                <a:cs typeface="Figtree Black"/>
                <a:sym typeface="Figtree Black"/>
              </a:rPr>
              <a:t>-Cohort Preprocessing</a:t>
            </a:r>
            <a:endParaRPr sz="2800">
              <a:solidFill>
                <a:srgbClr val="333333"/>
              </a:solidFill>
              <a:latin typeface="Figtree Black"/>
              <a:ea typeface="Figtree Black"/>
              <a:cs typeface="Figtree Black"/>
              <a:sym typeface="Figtree Black"/>
            </a:endParaRPr>
          </a:p>
        </p:txBody>
      </p:sp>
      <p:sp>
        <p:nvSpPr>
          <p:cNvPr id="502" name="Google Shape;502;p55"/>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GBM Methylation Array Integration</a:t>
            </a:r>
            <a:endParaRPr b="1" sz="1900">
              <a:solidFill>
                <a:srgbClr val="FF0000"/>
              </a:solidFill>
              <a:latin typeface="Figtree"/>
              <a:ea typeface="Figtree"/>
              <a:cs typeface="Figtree"/>
              <a:sym typeface="Figtree"/>
            </a:endParaRPr>
          </a:p>
        </p:txBody>
      </p:sp>
      <p:pic>
        <p:nvPicPr>
          <p:cNvPr id="503" name="Google Shape;503;p55"/>
          <p:cNvPicPr preferRelativeResize="0"/>
          <p:nvPr/>
        </p:nvPicPr>
        <p:blipFill>
          <a:blip r:embed="rId3">
            <a:alphaModFix/>
          </a:blip>
          <a:stretch>
            <a:fillRect/>
          </a:stretch>
        </p:blipFill>
        <p:spPr>
          <a:xfrm>
            <a:off x="2452988" y="2040250"/>
            <a:ext cx="4238025" cy="2616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6"/>
          <p:cNvSpPr txBox="1"/>
          <p:nvPr>
            <p:ph idx="1" type="body"/>
          </p:nvPr>
        </p:nvSpPr>
        <p:spPr>
          <a:xfrm>
            <a:off x="720000" y="1379225"/>
            <a:ext cx="7704000" cy="6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Hanken Grotesk"/>
              <a:buChar char="●"/>
            </a:pPr>
            <a:r>
              <a:rPr b="1" lang="ko"/>
              <a:t>Purpose</a:t>
            </a:r>
            <a:r>
              <a:rPr lang="ko"/>
              <a:t>: To split</a:t>
            </a:r>
            <a:r>
              <a:rPr lang="ko"/>
              <a:t> into </a:t>
            </a:r>
            <a:r>
              <a:rPr b="1" lang="ko"/>
              <a:t>train, validation, internal test</a:t>
            </a:r>
            <a:r>
              <a:rPr lang="ko"/>
              <a:t> and</a:t>
            </a:r>
            <a:r>
              <a:rPr b="1" lang="ko">
                <a:solidFill>
                  <a:srgbClr val="CC0000"/>
                </a:solidFill>
              </a:rPr>
              <a:t> </a:t>
            </a:r>
            <a:r>
              <a:rPr b="1" lang="ko">
                <a:solidFill>
                  <a:srgbClr val="FF0000"/>
                </a:solidFill>
              </a:rPr>
              <a:t>external test dataset</a:t>
            </a:r>
            <a:endParaRPr b="1">
              <a:solidFill>
                <a:srgbClr val="FF0000"/>
              </a:solidFill>
            </a:endParaRPr>
          </a:p>
        </p:txBody>
      </p:sp>
      <p:sp>
        <p:nvSpPr>
          <p:cNvPr id="509" name="Google Shape;509;p56"/>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CC0000"/>
                </a:solidFill>
                <a:latin typeface="Figtree Black"/>
                <a:ea typeface="Figtree Black"/>
                <a:cs typeface="Figtree Black"/>
                <a:sym typeface="Figtree Black"/>
              </a:rPr>
              <a:t>Inter</a:t>
            </a:r>
            <a:r>
              <a:rPr lang="ko" sz="2800">
                <a:solidFill>
                  <a:srgbClr val="333333"/>
                </a:solidFill>
                <a:latin typeface="Figtree Black"/>
                <a:ea typeface="Figtree Black"/>
                <a:cs typeface="Figtree Black"/>
                <a:sym typeface="Figtree Black"/>
              </a:rPr>
              <a:t>-Cohort Preprocessing</a:t>
            </a:r>
            <a:endParaRPr sz="2800">
              <a:solidFill>
                <a:srgbClr val="333333"/>
              </a:solidFill>
              <a:latin typeface="Figtree Black"/>
              <a:ea typeface="Figtree Black"/>
              <a:cs typeface="Figtree Black"/>
              <a:sym typeface="Figtree Black"/>
            </a:endParaRPr>
          </a:p>
        </p:txBody>
      </p:sp>
      <p:sp>
        <p:nvSpPr>
          <p:cNvPr id="510" name="Google Shape;510;p56"/>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Data Splitting</a:t>
            </a:r>
            <a:endParaRPr b="1" sz="1900">
              <a:solidFill>
                <a:srgbClr val="FF0000"/>
              </a:solidFill>
              <a:latin typeface="Figtree"/>
              <a:ea typeface="Figtree"/>
              <a:cs typeface="Figtree"/>
              <a:sym typeface="Figtree"/>
            </a:endParaRPr>
          </a:p>
        </p:txBody>
      </p:sp>
      <p:pic>
        <p:nvPicPr>
          <p:cNvPr id="511" name="Google Shape;511;p56"/>
          <p:cNvPicPr preferRelativeResize="0"/>
          <p:nvPr/>
        </p:nvPicPr>
        <p:blipFill>
          <a:blip r:embed="rId3">
            <a:alphaModFix/>
          </a:blip>
          <a:stretch>
            <a:fillRect/>
          </a:stretch>
        </p:blipFill>
        <p:spPr>
          <a:xfrm>
            <a:off x="3061213" y="1700800"/>
            <a:ext cx="3021575" cy="1204625"/>
          </a:xfrm>
          <a:prstGeom prst="rect">
            <a:avLst/>
          </a:prstGeom>
          <a:noFill/>
          <a:ln>
            <a:noFill/>
          </a:ln>
        </p:spPr>
      </p:pic>
      <p:sp>
        <p:nvSpPr>
          <p:cNvPr id="512" name="Google Shape;512;p56"/>
          <p:cNvSpPr/>
          <p:nvPr/>
        </p:nvSpPr>
        <p:spPr>
          <a:xfrm>
            <a:off x="3648225" y="2227588"/>
            <a:ext cx="322500" cy="2796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cxnSp>
        <p:nvCxnSpPr>
          <p:cNvPr id="513" name="Google Shape;513;p56"/>
          <p:cNvCxnSpPr>
            <a:stCxn id="512" idx="2"/>
            <a:endCxn id="514" idx="0"/>
          </p:cNvCxnSpPr>
          <p:nvPr/>
        </p:nvCxnSpPr>
        <p:spPr>
          <a:xfrm>
            <a:off x="3809475" y="2507188"/>
            <a:ext cx="0" cy="511800"/>
          </a:xfrm>
          <a:prstGeom prst="straightConnector1">
            <a:avLst/>
          </a:prstGeom>
          <a:noFill/>
          <a:ln cap="flat" cmpd="sng" w="19050">
            <a:solidFill>
              <a:srgbClr val="CC0000"/>
            </a:solidFill>
            <a:prstDash val="solid"/>
            <a:round/>
            <a:headEnd len="med" w="med" type="none"/>
            <a:tailEnd len="med" w="med" type="triangle"/>
          </a:ln>
        </p:spPr>
      </p:cxnSp>
      <p:sp>
        <p:nvSpPr>
          <p:cNvPr id="514" name="Google Shape;514;p56"/>
          <p:cNvSpPr txBox="1"/>
          <p:nvPr/>
        </p:nvSpPr>
        <p:spPr>
          <a:xfrm>
            <a:off x="2049525" y="3019050"/>
            <a:ext cx="3519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a:solidFill>
                  <a:schemeClr val="dk1"/>
                </a:solidFill>
                <a:latin typeface="Hanken Grotesk"/>
                <a:ea typeface="Hanken Grotesk"/>
                <a:cs typeface="Hanken Grotesk"/>
                <a:sym typeface="Hanken Grotesk"/>
              </a:rPr>
              <a:t>02, 06, 08, 12, 14, 15, 16, 19, 26,   27, 28 </a:t>
            </a:r>
            <a:endParaRPr b="1">
              <a:solidFill>
                <a:schemeClr val="dk1"/>
              </a:solidFill>
              <a:latin typeface="Hanken Grotesk"/>
              <a:ea typeface="Hanken Grotesk"/>
              <a:cs typeface="Hanken Grotesk"/>
              <a:sym typeface="Hanken Grotesk"/>
            </a:endParaRPr>
          </a:p>
        </p:txBody>
      </p:sp>
      <p:sp>
        <p:nvSpPr>
          <p:cNvPr id="515" name="Google Shape;515;p56"/>
          <p:cNvSpPr/>
          <p:nvPr/>
        </p:nvSpPr>
        <p:spPr>
          <a:xfrm>
            <a:off x="2113850" y="3097350"/>
            <a:ext cx="2573100" cy="243600"/>
          </a:xfrm>
          <a:prstGeom prst="rect">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516" name="Google Shape;516;p56"/>
          <p:cNvSpPr/>
          <p:nvPr/>
        </p:nvSpPr>
        <p:spPr>
          <a:xfrm>
            <a:off x="4799950" y="3097350"/>
            <a:ext cx="547200" cy="243600"/>
          </a:xfrm>
          <a:prstGeom prst="rect">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517" name="Google Shape;517;p56"/>
          <p:cNvSpPr/>
          <p:nvPr/>
        </p:nvSpPr>
        <p:spPr>
          <a:xfrm>
            <a:off x="6136375" y="3674400"/>
            <a:ext cx="15876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Hanken Grotesk"/>
                <a:ea typeface="Hanken Grotesk"/>
                <a:cs typeface="Hanken Grotesk"/>
                <a:sym typeface="Hanken Grotesk"/>
              </a:rPr>
              <a:t>External dataset</a:t>
            </a:r>
            <a:endParaRPr>
              <a:latin typeface="Hanken Grotesk"/>
              <a:ea typeface="Hanken Grotesk"/>
              <a:cs typeface="Hanken Grotesk"/>
              <a:sym typeface="Hanken Grotesk"/>
            </a:endParaRPr>
          </a:p>
        </p:txBody>
      </p:sp>
      <p:cxnSp>
        <p:nvCxnSpPr>
          <p:cNvPr id="518" name="Google Shape;518;p56"/>
          <p:cNvCxnSpPr>
            <a:stCxn id="516" idx="2"/>
            <a:endCxn id="517" idx="0"/>
          </p:cNvCxnSpPr>
          <p:nvPr/>
        </p:nvCxnSpPr>
        <p:spPr>
          <a:xfrm>
            <a:off x="5073550" y="3340950"/>
            <a:ext cx="1856700" cy="333600"/>
          </a:xfrm>
          <a:prstGeom prst="straightConnector1">
            <a:avLst/>
          </a:prstGeom>
          <a:noFill/>
          <a:ln cap="flat" cmpd="sng" w="19050">
            <a:solidFill>
              <a:srgbClr val="674EA7"/>
            </a:solidFill>
            <a:prstDash val="solid"/>
            <a:round/>
            <a:headEnd len="med" w="med" type="none"/>
            <a:tailEnd len="med" w="med" type="triangle"/>
          </a:ln>
        </p:spPr>
      </p:cxnSp>
      <p:cxnSp>
        <p:nvCxnSpPr>
          <p:cNvPr id="519" name="Google Shape;519;p56"/>
          <p:cNvCxnSpPr>
            <a:stCxn id="515" idx="2"/>
            <a:endCxn id="520" idx="0"/>
          </p:cNvCxnSpPr>
          <p:nvPr/>
        </p:nvCxnSpPr>
        <p:spPr>
          <a:xfrm>
            <a:off x="3400400" y="3340950"/>
            <a:ext cx="0" cy="333300"/>
          </a:xfrm>
          <a:prstGeom prst="straightConnector1">
            <a:avLst/>
          </a:prstGeom>
          <a:noFill/>
          <a:ln cap="flat" cmpd="sng" w="19050">
            <a:solidFill>
              <a:srgbClr val="3C78D8"/>
            </a:solidFill>
            <a:prstDash val="solid"/>
            <a:round/>
            <a:headEnd len="med" w="med" type="none"/>
            <a:tailEnd len="med" w="med" type="triangle"/>
          </a:ln>
        </p:spPr>
      </p:cxnSp>
      <p:sp>
        <p:nvSpPr>
          <p:cNvPr id="520" name="Google Shape;520;p56"/>
          <p:cNvSpPr/>
          <p:nvPr/>
        </p:nvSpPr>
        <p:spPr>
          <a:xfrm>
            <a:off x="2606600" y="3674388"/>
            <a:ext cx="15876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Hanken Grotesk"/>
                <a:ea typeface="Hanken Grotesk"/>
                <a:cs typeface="Hanken Grotesk"/>
                <a:sym typeface="Hanken Grotesk"/>
              </a:rPr>
              <a:t>Internal</a:t>
            </a:r>
            <a:r>
              <a:rPr lang="ko">
                <a:latin typeface="Hanken Grotesk"/>
                <a:ea typeface="Hanken Grotesk"/>
                <a:cs typeface="Hanken Grotesk"/>
                <a:sym typeface="Hanken Grotesk"/>
              </a:rPr>
              <a:t> dataset</a:t>
            </a:r>
            <a:endParaRPr>
              <a:latin typeface="Hanken Grotesk"/>
              <a:ea typeface="Hanken Grotesk"/>
              <a:cs typeface="Hanken Grotesk"/>
              <a:sym typeface="Hanken Grotesk"/>
            </a:endParaRPr>
          </a:p>
        </p:txBody>
      </p:sp>
      <p:sp>
        <p:nvSpPr>
          <p:cNvPr id="521" name="Google Shape;521;p56"/>
          <p:cNvSpPr/>
          <p:nvPr/>
        </p:nvSpPr>
        <p:spPr>
          <a:xfrm>
            <a:off x="6265200" y="4410200"/>
            <a:ext cx="20079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Hanken Grotesk"/>
                <a:ea typeface="Hanken Grotesk"/>
                <a:cs typeface="Hanken Grotesk"/>
                <a:sym typeface="Hanken Grotesk"/>
              </a:rPr>
              <a:t>External test dataset</a:t>
            </a:r>
            <a:endParaRPr>
              <a:latin typeface="Hanken Grotesk"/>
              <a:ea typeface="Hanken Grotesk"/>
              <a:cs typeface="Hanken Grotesk"/>
              <a:sym typeface="Hanken Grotesk"/>
            </a:endParaRPr>
          </a:p>
        </p:txBody>
      </p:sp>
      <p:sp>
        <p:nvSpPr>
          <p:cNvPr id="522" name="Google Shape;522;p56"/>
          <p:cNvSpPr/>
          <p:nvPr/>
        </p:nvSpPr>
        <p:spPr>
          <a:xfrm>
            <a:off x="582875" y="4410200"/>
            <a:ext cx="15876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Hanken Grotesk"/>
                <a:ea typeface="Hanken Grotesk"/>
                <a:cs typeface="Hanken Grotesk"/>
                <a:sym typeface="Hanken Grotesk"/>
              </a:rPr>
              <a:t>Train</a:t>
            </a:r>
            <a:r>
              <a:rPr lang="ko">
                <a:latin typeface="Hanken Grotesk"/>
                <a:ea typeface="Hanken Grotesk"/>
                <a:cs typeface="Hanken Grotesk"/>
                <a:sym typeface="Hanken Grotesk"/>
              </a:rPr>
              <a:t> dataset</a:t>
            </a:r>
            <a:endParaRPr>
              <a:latin typeface="Hanken Grotesk"/>
              <a:ea typeface="Hanken Grotesk"/>
              <a:cs typeface="Hanken Grotesk"/>
              <a:sym typeface="Hanken Grotesk"/>
            </a:endParaRPr>
          </a:p>
        </p:txBody>
      </p:sp>
      <p:sp>
        <p:nvSpPr>
          <p:cNvPr id="523" name="Google Shape;523;p56"/>
          <p:cNvSpPr/>
          <p:nvPr/>
        </p:nvSpPr>
        <p:spPr>
          <a:xfrm>
            <a:off x="2304350" y="4410200"/>
            <a:ext cx="16269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Hanken Grotesk"/>
                <a:ea typeface="Hanken Grotesk"/>
                <a:cs typeface="Hanken Grotesk"/>
                <a:sym typeface="Hanken Grotesk"/>
              </a:rPr>
              <a:t>Validation </a:t>
            </a:r>
            <a:r>
              <a:rPr lang="ko">
                <a:latin typeface="Hanken Grotesk"/>
                <a:ea typeface="Hanken Grotesk"/>
                <a:cs typeface="Hanken Grotesk"/>
                <a:sym typeface="Hanken Grotesk"/>
              </a:rPr>
              <a:t>dataset</a:t>
            </a:r>
            <a:endParaRPr>
              <a:latin typeface="Hanken Grotesk"/>
              <a:ea typeface="Hanken Grotesk"/>
              <a:cs typeface="Hanken Grotesk"/>
              <a:sym typeface="Hanken Grotesk"/>
            </a:endParaRPr>
          </a:p>
        </p:txBody>
      </p:sp>
      <p:sp>
        <p:nvSpPr>
          <p:cNvPr id="524" name="Google Shape;524;p56"/>
          <p:cNvSpPr/>
          <p:nvPr/>
        </p:nvSpPr>
        <p:spPr>
          <a:xfrm>
            <a:off x="4165938" y="4410200"/>
            <a:ext cx="18309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Hanken Grotesk"/>
                <a:ea typeface="Hanken Grotesk"/>
                <a:cs typeface="Hanken Grotesk"/>
                <a:sym typeface="Hanken Grotesk"/>
              </a:rPr>
              <a:t>Internal test </a:t>
            </a:r>
            <a:r>
              <a:rPr lang="ko">
                <a:latin typeface="Hanken Grotesk"/>
                <a:ea typeface="Hanken Grotesk"/>
                <a:cs typeface="Hanken Grotesk"/>
                <a:sym typeface="Hanken Grotesk"/>
              </a:rPr>
              <a:t>dataset</a:t>
            </a:r>
            <a:endParaRPr>
              <a:latin typeface="Hanken Grotesk"/>
              <a:ea typeface="Hanken Grotesk"/>
              <a:cs typeface="Hanken Grotesk"/>
              <a:sym typeface="Hanken Grotesk"/>
            </a:endParaRPr>
          </a:p>
        </p:txBody>
      </p:sp>
      <p:cxnSp>
        <p:nvCxnSpPr>
          <p:cNvPr id="525" name="Google Shape;525;p56"/>
          <p:cNvCxnSpPr>
            <a:stCxn id="517" idx="2"/>
            <a:endCxn id="521" idx="0"/>
          </p:cNvCxnSpPr>
          <p:nvPr/>
        </p:nvCxnSpPr>
        <p:spPr>
          <a:xfrm>
            <a:off x="6930175" y="3918000"/>
            <a:ext cx="339000" cy="492300"/>
          </a:xfrm>
          <a:prstGeom prst="straightConnector1">
            <a:avLst/>
          </a:prstGeom>
          <a:noFill/>
          <a:ln cap="flat" cmpd="sng" w="19050">
            <a:solidFill>
              <a:srgbClr val="674EA7"/>
            </a:solidFill>
            <a:prstDash val="solid"/>
            <a:round/>
            <a:headEnd len="med" w="med" type="none"/>
            <a:tailEnd len="med" w="med" type="triangle"/>
          </a:ln>
        </p:spPr>
      </p:cxnSp>
      <p:cxnSp>
        <p:nvCxnSpPr>
          <p:cNvPr id="526" name="Google Shape;526;p56"/>
          <p:cNvCxnSpPr>
            <a:stCxn id="520" idx="2"/>
            <a:endCxn id="522" idx="0"/>
          </p:cNvCxnSpPr>
          <p:nvPr/>
        </p:nvCxnSpPr>
        <p:spPr>
          <a:xfrm flipH="1">
            <a:off x="1376600" y="3917988"/>
            <a:ext cx="2023800" cy="492300"/>
          </a:xfrm>
          <a:prstGeom prst="straightConnector1">
            <a:avLst/>
          </a:prstGeom>
          <a:noFill/>
          <a:ln cap="flat" cmpd="sng" w="19050">
            <a:solidFill>
              <a:srgbClr val="3C78D8"/>
            </a:solidFill>
            <a:prstDash val="solid"/>
            <a:round/>
            <a:headEnd len="med" w="med" type="none"/>
            <a:tailEnd len="med" w="med" type="triangle"/>
          </a:ln>
        </p:spPr>
      </p:cxnSp>
      <p:cxnSp>
        <p:nvCxnSpPr>
          <p:cNvPr id="527" name="Google Shape;527;p56"/>
          <p:cNvCxnSpPr>
            <a:stCxn id="520" idx="2"/>
            <a:endCxn id="523" idx="0"/>
          </p:cNvCxnSpPr>
          <p:nvPr/>
        </p:nvCxnSpPr>
        <p:spPr>
          <a:xfrm flipH="1">
            <a:off x="3117800" y="3917988"/>
            <a:ext cx="282600" cy="492300"/>
          </a:xfrm>
          <a:prstGeom prst="straightConnector1">
            <a:avLst/>
          </a:prstGeom>
          <a:noFill/>
          <a:ln cap="flat" cmpd="sng" w="19050">
            <a:solidFill>
              <a:srgbClr val="3C78D8"/>
            </a:solidFill>
            <a:prstDash val="solid"/>
            <a:round/>
            <a:headEnd len="med" w="med" type="none"/>
            <a:tailEnd len="med" w="med" type="triangle"/>
          </a:ln>
        </p:spPr>
      </p:cxnSp>
      <p:cxnSp>
        <p:nvCxnSpPr>
          <p:cNvPr id="528" name="Google Shape;528;p56"/>
          <p:cNvCxnSpPr>
            <a:stCxn id="520" idx="2"/>
            <a:endCxn id="524" idx="0"/>
          </p:cNvCxnSpPr>
          <p:nvPr/>
        </p:nvCxnSpPr>
        <p:spPr>
          <a:xfrm>
            <a:off x="3400400" y="3917988"/>
            <a:ext cx="1680900" cy="492300"/>
          </a:xfrm>
          <a:prstGeom prst="straightConnector1">
            <a:avLst/>
          </a:prstGeom>
          <a:noFill/>
          <a:ln cap="flat" cmpd="sng" w="19050">
            <a:solidFill>
              <a:srgbClr val="3C78D8"/>
            </a:solidFill>
            <a:prstDash val="solid"/>
            <a:round/>
            <a:headEnd len="med" w="med" type="none"/>
            <a:tailEnd len="med" w="med" type="triangle"/>
          </a:ln>
        </p:spPr>
      </p:cxnSp>
      <p:sp>
        <p:nvSpPr>
          <p:cNvPr id="529" name="Google Shape;529;p56"/>
          <p:cNvSpPr txBox="1"/>
          <p:nvPr/>
        </p:nvSpPr>
        <p:spPr>
          <a:xfrm>
            <a:off x="1967225" y="3918000"/>
            <a:ext cx="269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a:solidFill>
                  <a:schemeClr val="dk1"/>
                </a:solidFill>
                <a:latin typeface="Hanken Grotesk"/>
                <a:ea typeface="Hanken Grotesk"/>
                <a:cs typeface="Hanken Grotesk"/>
                <a:sym typeface="Hanken Grotesk"/>
              </a:rPr>
              <a:t>7</a:t>
            </a:r>
            <a:endParaRPr b="1">
              <a:solidFill>
                <a:schemeClr val="dk1"/>
              </a:solidFill>
              <a:latin typeface="Hanken Grotesk"/>
              <a:ea typeface="Hanken Grotesk"/>
              <a:cs typeface="Hanken Grotesk"/>
              <a:sym typeface="Hanken Grotesk"/>
            </a:endParaRPr>
          </a:p>
        </p:txBody>
      </p:sp>
      <p:sp>
        <p:nvSpPr>
          <p:cNvPr id="530" name="Google Shape;530;p56"/>
          <p:cNvSpPr txBox="1"/>
          <p:nvPr/>
        </p:nvSpPr>
        <p:spPr>
          <a:xfrm>
            <a:off x="4313350" y="3918000"/>
            <a:ext cx="486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a:solidFill>
                  <a:schemeClr val="dk1"/>
                </a:solidFill>
                <a:latin typeface="Hanken Grotesk"/>
                <a:ea typeface="Hanken Grotesk"/>
                <a:cs typeface="Hanken Grotesk"/>
                <a:sym typeface="Hanken Grotesk"/>
              </a:rPr>
              <a:t>1.5</a:t>
            </a:r>
            <a:endParaRPr b="1">
              <a:solidFill>
                <a:schemeClr val="dk1"/>
              </a:solidFill>
              <a:latin typeface="Hanken Grotesk"/>
              <a:ea typeface="Hanken Grotesk"/>
              <a:cs typeface="Hanken Grotesk"/>
              <a:sym typeface="Hanken Grotesk"/>
            </a:endParaRPr>
          </a:p>
        </p:txBody>
      </p:sp>
      <p:sp>
        <p:nvSpPr>
          <p:cNvPr id="531" name="Google Shape;531;p56"/>
          <p:cNvSpPr txBox="1"/>
          <p:nvPr/>
        </p:nvSpPr>
        <p:spPr>
          <a:xfrm>
            <a:off x="2874500" y="3918000"/>
            <a:ext cx="486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a:solidFill>
                  <a:schemeClr val="dk1"/>
                </a:solidFill>
                <a:latin typeface="Hanken Grotesk"/>
                <a:ea typeface="Hanken Grotesk"/>
                <a:cs typeface="Hanken Grotesk"/>
                <a:sym typeface="Hanken Grotesk"/>
              </a:rPr>
              <a:t>1.5</a:t>
            </a:r>
            <a:endParaRPr b="1">
              <a:solidFill>
                <a:schemeClr val="dk1"/>
              </a:solidFill>
              <a:latin typeface="Hanken Grotesk"/>
              <a:ea typeface="Hanken Grotesk"/>
              <a:cs typeface="Hanken Grotesk"/>
              <a:sym typeface="Hanken Grotesk"/>
            </a:endParaRPr>
          </a:p>
        </p:txBody>
      </p:sp>
      <p:sp>
        <p:nvSpPr>
          <p:cNvPr id="532" name="Google Shape;532;p56"/>
          <p:cNvSpPr txBox="1"/>
          <p:nvPr/>
        </p:nvSpPr>
        <p:spPr>
          <a:xfrm>
            <a:off x="3860188" y="2694613"/>
            <a:ext cx="547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a:solidFill>
                  <a:schemeClr val="dk1"/>
                </a:solidFill>
                <a:latin typeface="Hanken Grotesk"/>
                <a:ea typeface="Hanken Grotesk"/>
                <a:cs typeface="Hanken Grotesk"/>
                <a:sym typeface="Hanken Grotesk"/>
              </a:rPr>
              <a:t>9 : 1</a:t>
            </a:r>
            <a:endParaRPr b="1">
              <a:solidFill>
                <a:schemeClr val="dk1"/>
              </a:solidFill>
              <a:latin typeface="Hanken Grotesk"/>
              <a:ea typeface="Hanken Grotesk"/>
              <a:cs typeface="Hanken Grotesk"/>
              <a:sym typeface="Hanken Grotes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7"/>
          <p:cNvSpPr txBox="1"/>
          <p:nvPr>
            <p:ph idx="1" type="body"/>
          </p:nvPr>
        </p:nvSpPr>
        <p:spPr>
          <a:xfrm>
            <a:off x="720000" y="1379225"/>
            <a:ext cx="7704000" cy="414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Hanken Grotesk"/>
              <a:buChar char="●"/>
            </a:pPr>
            <a:r>
              <a:rPr b="1" lang="ko" sz="1300">
                <a:solidFill>
                  <a:srgbClr val="CC0000"/>
                </a:solidFill>
              </a:rPr>
              <a:t>Problem: </a:t>
            </a:r>
            <a:r>
              <a:rPr lang="ko" sz="1300"/>
              <a:t>The </a:t>
            </a:r>
            <a:r>
              <a:rPr b="1" lang="ko" sz="1300"/>
              <a:t>o</a:t>
            </a:r>
            <a:r>
              <a:rPr b="1" lang="ko" sz="1300"/>
              <a:t>riginal omics combination</a:t>
            </a:r>
            <a:r>
              <a:rPr lang="ko" sz="1300"/>
              <a:t> </a:t>
            </a:r>
            <a:r>
              <a:rPr b="1" lang="ko" sz="1300"/>
              <a:t>distribution </a:t>
            </a:r>
            <a:r>
              <a:rPr lang="ko" sz="1300"/>
              <a:t>needed to be </a:t>
            </a:r>
            <a:r>
              <a:rPr b="1" lang="ko" sz="1300"/>
              <a:t>preserved </a:t>
            </a:r>
            <a:r>
              <a:rPr lang="ko" sz="1300"/>
              <a:t>across splits</a:t>
            </a:r>
            <a:endParaRPr sz="1300"/>
          </a:p>
          <a:p>
            <a:pPr indent="0" lvl="0" marL="0" rtl="0" algn="l">
              <a:spcBef>
                <a:spcPts val="0"/>
              </a:spcBef>
              <a:spcAft>
                <a:spcPts val="0"/>
              </a:spcAft>
              <a:buNone/>
            </a:pPr>
            <a:r>
              <a:t/>
            </a:r>
            <a:endParaRPr sz="1300"/>
          </a:p>
        </p:txBody>
      </p:sp>
      <p:sp>
        <p:nvSpPr>
          <p:cNvPr id="538" name="Google Shape;538;p57"/>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CC0000"/>
                </a:solidFill>
                <a:latin typeface="Figtree Black"/>
                <a:ea typeface="Figtree Black"/>
                <a:cs typeface="Figtree Black"/>
                <a:sym typeface="Figtree Black"/>
              </a:rPr>
              <a:t>Inter</a:t>
            </a:r>
            <a:r>
              <a:rPr lang="ko" sz="2800">
                <a:solidFill>
                  <a:srgbClr val="333333"/>
                </a:solidFill>
                <a:latin typeface="Figtree Black"/>
                <a:ea typeface="Figtree Black"/>
                <a:cs typeface="Figtree Black"/>
                <a:sym typeface="Figtree Black"/>
              </a:rPr>
              <a:t>-Cohort Preprocessing</a:t>
            </a:r>
            <a:endParaRPr sz="2800">
              <a:solidFill>
                <a:srgbClr val="333333"/>
              </a:solidFill>
              <a:latin typeface="Figtree Black"/>
              <a:ea typeface="Figtree Black"/>
              <a:cs typeface="Figtree Black"/>
              <a:sym typeface="Figtree Black"/>
            </a:endParaRPr>
          </a:p>
        </p:txBody>
      </p:sp>
      <p:sp>
        <p:nvSpPr>
          <p:cNvPr id="539" name="Google Shape;539;p57"/>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Data Splitting</a:t>
            </a:r>
            <a:endParaRPr b="1" sz="1900">
              <a:solidFill>
                <a:srgbClr val="FF0000"/>
              </a:solidFill>
              <a:latin typeface="Figtree"/>
              <a:ea typeface="Figtree"/>
              <a:cs typeface="Figtree"/>
              <a:sym typeface="Figtree"/>
            </a:endParaRPr>
          </a:p>
        </p:txBody>
      </p:sp>
      <p:pic>
        <p:nvPicPr>
          <p:cNvPr id="540" name="Google Shape;540;p57"/>
          <p:cNvPicPr preferRelativeResize="0"/>
          <p:nvPr/>
        </p:nvPicPr>
        <p:blipFill>
          <a:blip r:embed="rId3">
            <a:alphaModFix/>
          </a:blip>
          <a:stretch>
            <a:fillRect/>
          </a:stretch>
        </p:blipFill>
        <p:spPr>
          <a:xfrm>
            <a:off x="634252" y="2464963"/>
            <a:ext cx="4227273" cy="2031375"/>
          </a:xfrm>
          <a:prstGeom prst="rect">
            <a:avLst/>
          </a:prstGeom>
          <a:noFill/>
          <a:ln>
            <a:noFill/>
          </a:ln>
        </p:spPr>
      </p:pic>
      <p:pic>
        <p:nvPicPr>
          <p:cNvPr id="541" name="Google Shape;541;p57"/>
          <p:cNvPicPr preferRelativeResize="0"/>
          <p:nvPr/>
        </p:nvPicPr>
        <p:blipFill>
          <a:blip r:embed="rId4">
            <a:alphaModFix/>
          </a:blip>
          <a:stretch>
            <a:fillRect/>
          </a:stretch>
        </p:blipFill>
        <p:spPr>
          <a:xfrm>
            <a:off x="4947166" y="2361071"/>
            <a:ext cx="3546366" cy="2088059"/>
          </a:xfrm>
          <a:prstGeom prst="rect">
            <a:avLst/>
          </a:prstGeom>
          <a:noFill/>
          <a:ln>
            <a:noFill/>
          </a:ln>
        </p:spPr>
      </p:pic>
      <p:sp>
        <p:nvSpPr>
          <p:cNvPr id="542" name="Google Shape;542;p57"/>
          <p:cNvSpPr txBox="1"/>
          <p:nvPr>
            <p:ph idx="1" type="body"/>
          </p:nvPr>
        </p:nvSpPr>
        <p:spPr>
          <a:xfrm>
            <a:off x="720000" y="1674975"/>
            <a:ext cx="7704000" cy="609600"/>
          </a:xfrm>
          <a:prstGeom prst="rect">
            <a:avLst/>
          </a:prstGeom>
        </p:spPr>
        <p:txBody>
          <a:bodyPr anchorCtr="0" anchor="t" bIns="91425" lIns="91425" spcFirstLastPara="1" rIns="91425" wrap="square" tIns="91425">
            <a:noAutofit/>
          </a:bodyPr>
          <a:lstStyle/>
          <a:p>
            <a:pPr indent="-311150" lvl="1" marL="914400" rtl="0" algn="l">
              <a:lnSpc>
                <a:spcPct val="100000"/>
              </a:lnSpc>
              <a:spcBef>
                <a:spcPts val="0"/>
              </a:spcBef>
              <a:spcAft>
                <a:spcPts val="0"/>
              </a:spcAft>
              <a:buSzPts val="1300"/>
              <a:buChar char="①"/>
            </a:pPr>
            <a:r>
              <a:rPr lang="ko" sz="1300"/>
              <a:t>How to choose </a:t>
            </a:r>
            <a:r>
              <a:rPr b="1" lang="ko" sz="1300"/>
              <a:t>TSSs</a:t>
            </a:r>
            <a:r>
              <a:rPr lang="ko" sz="1300"/>
              <a:t> for an </a:t>
            </a:r>
            <a:r>
              <a:rPr b="1" lang="ko" sz="1300"/>
              <a:t>external test set</a:t>
            </a:r>
            <a:r>
              <a:rPr lang="ko" sz="1300"/>
              <a:t> (10%)?</a:t>
            </a:r>
            <a:endParaRPr sz="1300"/>
          </a:p>
          <a:p>
            <a:pPr indent="-311150" lvl="1" marL="914400" rtl="0" algn="l">
              <a:spcBef>
                <a:spcPts val="0"/>
              </a:spcBef>
              <a:spcAft>
                <a:spcPts val="0"/>
              </a:spcAft>
              <a:buSzPts val="1300"/>
              <a:buChar char="②"/>
            </a:pPr>
            <a:r>
              <a:rPr lang="ko" sz="1300"/>
              <a:t>How to </a:t>
            </a:r>
            <a:r>
              <a:rPr b="1" lang="ko" sz="1300"/>
              <a:t>split train / validation / test </a:t>
            </a:r>
            <a:r>
              <a:rPr lang="ko" sz="1300"/>
              <a:t>(7:1.5:1.5)</a:t>
            </a:r>
            <a:r>
              <a:rPr b="1" lang="ko" sz="1300"/>
              <a:t> </a:t>
            </a:r>
            <a:r>
              <a:rPr lang="ko" sz="1300"/>
              <a:t>for the </a:t>
            </a:r>
            <a:r>
              <a:rPr b="1" lang="ko" sz="1300"/>
              <a:t>internal set</a:t>
            </a:r>
            <a:r>
              <a:rPr lang="ko" sz="1300"/>
              <a:t> (90%)?</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8"/>
          <p:cNvSpPr txBox="1"/>
          <p:nvPr>
            <p:ph idx="1" type="body"/>
          </p:nvPr>
        </p:nvSpPr>
        <p:spPr>
          <a:xfrm>
            <a:off x="720000" y="1379225"/>
            <a:ext cx="7704000" cy="3069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ko" sz="1300">
                <a:solidFill>
                  <a:srgbClr val="1155CC"/>
                </a:solidFill>
              </a:rPr>
              <a:t>Solution</a:t>
            </a:r>
            <a:r>
              <a:rPr lang="ko" sz="1300"/>
              <a:t>: Used </a:t>
            </a:r>
            <a:r>
              <a:rPr b="1" lang="ko" sz="1300"/>
              <a:t>KL-divergence </a:t>
            </a:r>
            <a:r>
              <a:rPr lang="ko" sz="1300"/>
              <a:t>to preserve the original </a:t>
            </a:r>
            <a:r>
              <a:rPr b="1" lang="ko" sz="1300"/>
              <a:t>omics combination distribution</a:t>
            </a:r>
            <a:endParaRPr b="1" sz="1300"/>
          </a:p>
          <a:p>
            <a:pPr indent="-311150" lvl="1" marL="914400" rtl="0" algn="l">
              <a:spcBef>
                <a:spcPts val="0"/>
              </a:spcBef>
              <a:spcAft>
                <a:spcPts val="0"/>
              </a:spcAft>
              <a:buSzPts val="1300"/>
              <a:buChar char="○"/>
            </a:pPr>
            <a:r>
              <a:rPr lang="ko" sz="1300"/>
              <a:t>Selected the TSS set (~10%) with the </a:t>
            </a:r>
            <a:r>
              <a:rPr b="1" lang="ko" sz="1300"/>
              <a:t>highest KL-divergence score </a:t>
            </a:r>
            <a:r>
              <a:rPr lang="ko" sz="1300"/>
              <a:t>(most similar)</a:t>
            </a:r>
            <a:endParaRPr sz="1300"/>
          </a:p>
          <a:p>
            <a:pPr indent="-311150" lvl="1" marL="914400" rtl="0" algn="l">
              <a:spcBef>
                <a:spcPts val="0"/>
              </a:spcBef>
              <a:spcAft>
                <a:spcPts val="0"/>
              </a:spcAft>
              <a:buSzPts val="1300"/>
              <a:buChar char="○"/>
            </a:pPr>
            <a:r>
              <a:rPr lang="ko" sz="1300"/>
              <a:t>Split the remaining data (~ 90%) into </a:t>
            </a:r>
            <a:r>
              <a:rPr b="1" lang="ko" sz="1300"/>
              <a:t>train / val / test</a:t>
            </a:r>
            <a:r>
              <a:rPr lang="ko" sz="1300"/>
              <a:t> (7:1.5:1.5) for each omics layer</a:t>
            </a:r>
            <a:endParaRPr sz="1300"/>
          </a:p>
        </p:txBody>
      </p:sp>
      <p:sp>
        <p:nvSpPr>
          <p:cNvPr id="548" name="Google Shape;548;p58"/>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CC0000"/>
                </a:solidFill>
                <a:latin typeface="Figtree Black"/>
                <a:ea typeface="Figtree Black"/>
                <a:cs typeface="Figtree Black"/>
                <a:sym typeface="Figtree Black"/>
              </a:rPr>
              <a:t>Inter</a:t>
            </a:r>
            <a:r>
              <a:rPr lang="ko" sz="2800">
                <a:solidFill>
                  <a:srgbClr val="333333"/>
                </a:solidFill>
                <a:latin typeface="Figtree Black"/>
                <a:ea typeface="Figtree Black"/>
                <a:cs typeface="Figtree Black"/>
                <a:sym typeface="Figtree Black"/>
              </a:rPr>
              <a:t>-Cohort Preprocessing</a:t>
            </a:r>
            <a:endParaRPr sz="2800">
              <a:solidFill>
                <a:srgbClr val="333333"/>
              </a:solidFill>
              <a:latin typeface="Figtree Black"/>
              <a:ea typeface="Figtree Black"/>
              <a:cs typeface="Figtree Black"/>
              <a:sym typeface="Figtree Black"/>
            </a:endParaRPr>
          </a:p>
        </p:txBody>
      </p:sp>
      <p:sp>
        <p:nvSpPr>
          <p:cNvPr id="549" name="Google Shape;549;p58"/>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Data Splitting</a:t>
            </a:r>
            <a:endParaRPr b="1" sz="1900">
              <a:solidFill>
                <a:srgbClr val="FF0000"/>
              </a:solidFill>
              <a:latin typeface="Figtree"/>
              <a:ea typeface="Figtree"/>
              <a:cs typeface="Figtree"/>
              <a:sym typeface="Figtree"/>
            </a:endParaRPr>
          </a:p>
        </p:txBody>
      </p:sp>
      <p:pic>
        <p:nvPicPr>
          <p:cNvPr id="550" name="Google Shape;550;p58"/>
          <p:cNvPicPr preferRelativeResize="0"/>
          <p:nvPr/>
        </p:nvPicPr>
        <p:blipFill rotWithShape="1">
          <a:blip r:embed="rId3">
            <a:alphaModFix/>
          </a:blip>
          <a:srcRect b="5189" l="0" r="0" t="5484"/>
          <a:stretch/>
        </p:blipFill>
        <p:spPr>
          <a:xfrm>
            <a:off x="383500" y="2224675"/>
            <a:ext cx="5943599" cy="2643376"/>
          </a:xfrm>
          <a:prstGeom prst="rect">
            <a:avLst/>
          </a:prstGeom>
          <a:noFill/>
          <a:ln>
            <a:noFill/>
          </a:ln>
        </p:spPr>
      </p:pic>
      <p:sp>
        <p:nvSpPr>
          <p:cNvPr id="551" name="Google Shape;551;p58"/>
          <p:cNvSpPr/>
          <p:nvPr/>
        </p:nvSpPr>
        <p:spPr>
          <a:xfrm>
            <a:off x="1512675" y="2323250"/>
            <a:ext cx="102900" cy="175500"/>
          </a:xfrm>
          <a:prstGeom prst="leftBrace">
            <a:avLst>
              <a:gd fmla="val 50000" name="adj1"/>
              <a:gd fmla="val 50000" name="adj2"/>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552" name="Google Shape;552;p58"/>
          <p:cNvSpPr/>
          <p:nvPr/>
        </p:nvSpPr>
        <p:spPr>
          <a:xfrm>
            <a:off x="1512675" y="2676950"/>
            <a:ext cx="102900" cy="160800"/>
          </a:xfrm>
          <a:prstGeom prst="leftBrace">
            <a:avLst>
              <a:gd fmla="val 50000" name="adj1"/>
              <a:gd fmla="val 50000" name="adj2"/>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553" name="Google Shape;553;p58"/>
          <p:cNvSpPr/>
          <p:nvPr/>
        </p:nvSpPr>
        <p:spPr>
          <a:xfrm>
            <a:off x="1512675" y="2877475"/>
            <a:ext cx="102900" cy="863400"/>
          </a:xfrm>
          <a:prstGeom prst="leftBrace">
            <a:avLst>
              <a:gd fmla="val 50000" name="adj1"/>
              <a:gd fmla="val 50000" name="adj2"/>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554" name="Google Shape;554;p58"/>
          <p:cNvSpPr txBox="1"/>
          <p:nvPr/>
        </p:nvSpPr>
        <p:spPr>
          <a:xfrm>
            <a:off x="1220219" y="3132175"/>
            <a:ext cx="289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100">
                <a:solidFill>
                  <a:schemeClr val="dk1"/>
                </a:solidFill>
                <a:latin typeface="Hanken Grotesk"/>
                <a:ea typeface="Hanken Grotesk"/>
                <a:cs typeface="Hanken Grotesk"/>
                <a:sym typeface="Hanken Grotesk"/>
              </a:rPr>
              <a:t>7</a:t>
            </a:r>
            <a:endParaRPr b="1" sz="1100">
              <a:solidFill>
                <a:schemeClr val="dk1"/>
              </a:solidFill>
              <a:latin typeface="Hanken Grotesk"/>
              <a:ea typeface="Hanken Grotesk"/>
              <a:cs typeface="Hanken Grotesk"/>
              <a:sym typeface="Hanken Grotesk"/>
            </a:endParaRPr>
          </a:p>
        </p:txBody>
      </p:sp>
      <p:sp>
        <p:nvSpPr>
          <p:cNvPr id="555" name="Google Shape;555;p58"/>
          <p:cNvSpPr txBox="1"/>
          <p:nvPr/>
        </p:nvSpPr>
        <p:spPr>
          <a:xfrm>
            <a:off x="1178377" y="2580350"/>
            <a:ext cx="373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100">
                <a:solidFill>
                  <a:schemeClr val="dk1"/>
                </a:solidFill>
                <a:latin typeface="Hanken Grotesk"/>
                <a:ea typeface="Hanken Grotesk"/>
                <a:cs typeface="Hanken Grotesk"/>
                <a:sym typeface="Hanken Grotesk"/>
              </a:rPr>
              <a:t>1.5</a:t>
            </a:r>
            <a:endParaRPr b="1" sz="1100">
              <a:solidFill>
                <a:schemeClr val="dk1"/>
              </a:solidFill>
              <a:latin typeface="Hanken Grotesk"/>
              <a:ea typeface="Hanken Grotesk"/>
              <a:cs typeface="Hanken Grotesk"/>
              <a:sym typeface="Hanken Grotesk"/>
            </a:endParaRPr>
          </a:p>
        </p:txBody>
      </p:sp>
      <p:sp>
        <p:nvSpPr>
          <p:cNvPr id="556" name="Google Shape;556;p58"/>
          <p:cNvSpPr txBox="1"/>
          <p:nvPr/>
        </p:nvSpPr>
        <p:spPr>
          <a:xfrm>
            <a:off x="1178377" y="2234000"/>
            <a:ext cx="373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100">
                <a:solidFill>
                  <a:schemeClr val="dk1"/>
                </a:solidFill>
                <a:latin typeface="Hanken Grotesk"/>
                <a:ea typeface="Hanken Grotesk"/>
                <a:cs typeface="Hanken Grotesk"/>
                <a:sym typeface="Hanken Grotesk"/>
              </a:rPr>
              <a:t>1.5</a:t>
            </a:r>
            <a:endParaRPr b="1" sz="1100">
              <a:solidFill>
                <a:schemeClr val="dk1"/>
              </a:solidFill>
              <a:latin typeface="Hanken Grotesk"/>
              <a:ea typeface="Hanken Grotesk"/>
              <a:cs typeface="Hanken Grotesk"/>
              <a:sym typeface="Hanken Grotesk"/>
            </a:endParaRPr>
          </a:p>
        </p:txBody>
      </p:sp>
      <p:sp>
        <p:nvSpPr>
          <p:cNvPr id="557" name="Google Shape;557;p58"/>
          <p:cNvSpPr txBox="1"/>
          <p:nvPr/>
        </p:nvSpPr>
        <p:spPr>
          <a:xfrm>
            <a:off x="6361100" y="2224675"/>
            <a:ext cx="2303100" cy="1990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chemeClr val="accent1"/>
                </a:solidFill>
                <a:highlight>
                  <a:srgbClr val="FFFFFF"/>
                </a:highlight>
                <a:latin typeface="Hanken Grotesk"/>
                <a:ea typeface="Hanken Grotesk"/>
                <a:cs typeface="Hanken Grotesk"/>
                <a:sym typeface="Hanken Grotesk"/>
              </a:rPr>
              <a:t>GBM Train: 293 samples</a:t>
            </a:r>
            <a:endParaRPr sz="1150">
              <a:solidFill>
                <a:schemeClr val="accent1"/>
              </a:solidFill>
              <a:highlight>
                <a:srgbClr val="FFFFFF"/>
              </a:highlight>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ko" sz="1150">
                <a:solidFill>
                  <a:schemeClr val="accent1"/>
                </a:solidFill>
                <a:highlight>
                  <a:srgbClr val="FFFFFF"/>
                </a:highlight>
                <a:latin typeface="Hanken Grotesk"/>
                <a:ea typeface="Hanken Grotesk"/>
                <a:cs typeface="Hanken Grotesk"/>
                <a:sym typeface="Hanken Grotesk"/>
              </a:rPr>
              <a:t>GBM Validation: 55 samples</a:t>
            </a:r>
            <a:endParaRPr sz="1150">
              <a:solidFill>
                <a:schemeClr val="accent1"/>
              </a:solidFill>
              <a:highlight>
                <a:srgbClr val="FFFFFF"/>
              </a:highlight>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ko" sz="1150">
                <a:solidFill>
                  <a:schemeClr val="accent1"/>
                </a:solidFill>
                <a:highlight>
                  <a:srgbClr val="FFFFFF"/>
                </a:highlight>
                <a:latin typeface="Hanken Grotesk"/>
                <a:ea typeface="Hanken Grotesk"/>
                <a:cs typeface="Hanken Grotesk"/>
                <a:sym typeface="Hanken Grotesk"/>
              </a:rPr>
              <a:t>GBM External Test: 64 samples</a:t>
            </a:r>
            <a:endParaRPr sz="1150">
              <a:solidFill>
                <a:schemeClr val="accent1"/>
              </a:solidFill>
              <a:highlight>
                <a:srgbClr val="FFFFFF"/>
              </a:highlight>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ko" sz="1150">
                <a:solidFill>
                  <a:schemeClr val="accent1"/>
                </a:solidFill>
                <a:highlight>
                  <a:srgbClr val="FFFFFF"/>
                </a:highlight>
                <a:latin typeface="Hanken Grotesk"/>
                <a:ea typeface="Hanken Grotesk"/>
                <a:cs typeface="Hanken Grotesk"/>
                <a:sym typeface="Hanken Grotesk"/>
              </a:rPr>
              <a:t>GBM Internal Test: 83 samples</a:t>
            </a:r>
            <a:endParaRPr sz="1150">
              <a:solidFill>
                <a:schemeClr val="accent1"/>
              </a:solidFill>
              <a:highlight>
                <a:srgbClr val="FFFFFF"/>
              </a:highlight>
              <a:latin typeface="Hanken Grotesk"/>
              <a:ea typeface="Hanken Grotesk"/>
              <a:cs typeface="Hanken Grotesk"/>
              <a:sym typeface="Hanken Grotesk"/>
            </a:endParaRPr>
          </a:p>
          <a:p>
            <a:pPr indent="0" lvl="0" marL="0" rtl="0" algn="l">
              <a:lnSpc>
                <a:spcPct val="115000"/>
              </a:lnSpc>
              <a:spcBef>
                <a:spcPts val="0"/>
              </a:spcBef>
              <a:spcAft>
                <a:spcPts val="0"/>
              </a:spcAft>
              <a:buNone/>
            </a:pPr>
            <a:r>
              <a:t/>
            </a:r>
            <a:endParaRPr sz="1150">
              <a:solidFill>
                <a:schemeClr val="accent1"/>
              </a:solidFill>
              <a:highlight>
                <a:srgbClr val="FFFFFF"/>
              </a:highlight>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ko" sz="1150">
                <a:solidFill>
                  <a:schemeClr val="accent1"/>
                </a:solidFill>
                <a:highlight>
                  <a:srgbClr val="FFFFFF"/>
                </a:highlight>
                <a:latin typeface="Hanken Grotesk"/>
                <a:ea typeface="Hanken Grotesk"/>
                <a:cs typeface="Hanken Grotesk"/>
                <a:sym typeface="Hanken Grotesk"/>
              </a:rPr>
              <a:t>LGG Train: 312 samples</a:t>
            </a:r>
            <a:endParaRPr sz="1150">
              <a:solidFill>
                <a:schemeClr val="accent1"/>
              </a:solidFill>
              <a:highlight>
                <a:srgbClr val="FFFFFF"/>
              </a:highlight>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ko" sz="1150">
                <a:solidFill>
                  <a:schemeClr val="accent1"/>
                </a:solidFill>
                <a:highlight>
                  <a:srgbClr val="FFFFFF"/>
                </a:highlight>
                <a:latin typeface="Hanken Grotesk"/>
                <a:ea typeface="Hanken Grotesk"/>
                <a:cs typeface="Hanken Grotesk"/>
                <a:sym typeface="Hanken Grotesk"/>
              </a:rPr>
              <a:t>LGG Validation: 65 samples</a:t>
            </a:r>
            <a:endParaRPr sz="1150">
              <a:solidFill>
                <a:schemeClr val="accent1"/>
              </a:solidFill>
              <a:highlight>
                <a:srgbClr val="FFFFFF"/>
              </a:highlight>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ko" sz="1150">
                <a:solidFill>
                  <a:schemeClr val="accent1"/>
                </a:solidFill>
                <a:highlight>
                  <a:srgbClr val="FFFFFF"/>
                </a:highlight>
                <a:latin typeface="Hanken Grotesk"/>
                <a:ea typeface="Hanken Grotesk"/>
                <a:cs typeface="Hanken Grotesk"/>
                <a:sym typeface="Hanken Grotesk"/>
              </a:rPr>
              <a:t>LGG External Test: 66 samples</a:t>
            </a:r>
            <a:endParaRPr sz="1150">
              <a:solidFill>
                <a:schemeClr val="accent1"/>
              </a:solidFill>
              <a:highlight>
                <a:srgbClr val="FFFFFF"/>
              </a:highlight>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ko" sz="1150">
                <a:solidFill>
                  <a:schemeClr val="accent1"/>
                </a:solidFill>
                <a:highlight>
                  <a:srgbClr val="FFFFFF"/>
                </a:highlight>
                <a:latin typeface="Hanken Grotesk"/>
                <a:ea typeface="Hanken Grotesk"/>
                <a:cs typeface="Hanken Grotesk"/>
                <a:sym typeface="Hanken Grotesk"/>
              </a:rPr>
              <a:t>LGG Internal Test: 72 samples</a:t>
            </a:r>
            <a:r>
              <a:rPr b="1" lang="ko" sz="1150">
                <a:solidFill>
                  <a:schemeClr val="accent1"/>
                </a:solidFill>
                <a:latin typeface="Hanken Grotesk"/>
                <a:ea typeface="Hanken Grotesk"/>
                <a:cs typeface="Hanken Grotesk"/>
                <a:sym typeface="Hanken Grotesk"/>
              </a:rPr>
              <a:t> </a:t>
            </a:r>
            <a:endParaRPr b="1" sz="1150">
              <a:solidFill>
                <a:schemeClr val="accent1"/>
              </a:solidFill>
              <a:latin typeface="Hanken Grotesk"/>
              <a:ea typeface="Hanken Grotesk"/>
              <a:cs typeface="Hanken Grotesk"/>
              <a:sym typeface="Hanken Grotes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9"/>
          <p:cNvSpPr txBox="1"/>
          <p:nvPr>
            <p:ph idx="1" type="body"/>
          </p:nvPr>
        </p:nvSpPr>
        <p:spPr>
          <a:xfrm>
            <a:off x="720000" y="1379225"/>
            <a:ext cx="7704000" cy="306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ko"/>
              <a:t>Only training set</a:t>
            </a:r>
            <a:r>
              <a:rPr lang="ko"/>
              <a:t> was used to estimate parameters </a:t>
            </a:r>
            <a:r>
              <a:rPr b="1" lang="ko"/>
              <a:t>to avoid data leakage</a:t>
            </a:r>
            <a:endParaRPr b="1"/>
          </a:p>
          <a:p>
            <a:pPr indent="-317500" lvl="0" marL="457200" rtl="0" algn="l">
              <a:spcBef>
                <a:spcPts val="0"/>
              </a:spcBef>
              <a:spcAft>
                <a:spcPts val="0"/>
              </a:spcAft>
              <a:buSzPts val="1400"/>
              <a:buChar char="●"/>
            </a:pPr>
            <a:r>
              <a:rPr b="1" lang="ko">
                <a:solidFill>
                  <a:srgbClr val="CC0000"/>
                </a:solidFill>
              </a:rPr>
              <a:t>Problem 1</a:t>
            </a:r>
            <a:r>
              <a:rPr lang="ko"/>
              <a:t>: Features with </a:t>
            </a:r>
            <a:r>
              <a:rPr b="1" lang="ko"/>
              <a:t>≥</a:t>
            </a:r>
            <a:r>
              <a:rPr b="1" lang="ko"/>
              <a:t>50% missing values</a:t>
            </a:r>
            <a:endParaRPr b="1"/>
          </a:p>
          <a:p>
            <a:pPr indent="-317500" lvl="0" marL="457200" rtl="0" algn="l">
              <a:spcBef>
                <a:spcPts val="0"/>
              </a:spcBef>
              <a:spcAft>
                <a:spcPts val="0"/>
              </a:spcAft>
              <a:buSzPts val="1400"/>
              <a:buChar char="→"/>
            </a:pPr>
            <a:r>
              <a:rPr b="1" lang="ko">
                <a:solidFill>
                  <a:srgbClr val="1155CC"/>
                </a:solidFill>
              </a:rPr>
              <a:t>Solution</a:t>
            </a:r>
            <a:r>
              <a:rPr lang="ko"/>
              <a:t>: </a:t>
            </a:r>
            <a:r>
              <a:rPr b="1" lang="ko"/>
              <a:t>Filtered out</a:t>
            </a:r>
            <a:endParaRPr b="1"/>
          </a:p>
          <a:p>
            <a:pPr indent="-317500" lvl="1" marL="914400" rtl="0" algn="l">
              <a:spcBef>
                <a:spcPts val="0"/>
              </a:spcBef>
              <a:spcAft>
                <a:spcPts val="0"/>
              </a:spcAft>
              <a:buSzPts val="1400"/>
              <a:buChar char="○"/>
            </a:pPr>
            <a:r>
              <a:rPr b="1" lang="ko"/>
              <a:t>4,983 features (8.22%)</a:t>
            </a:r>
            <a:r>
              <a:rPr lang="ko"/>
              <a:t> for the </a:t>
            </a:r>
            <a:r>
              <a:rPr b="1" lang="ko"/>
              <a:t>CNV </a:t>
            </a:r>
            <a:r>
              <a:rPr lang="ko"/>
              <a:t>layer</a:t>
            </a:r>
            <a:endParaRPr/>
          </a:p>
          <a:p>
            <a:pPr indent="-317500" lvl="1" marL="914400" rtl="0" algn="l">
              <a:spcBef>
                <a:spcPts val="0"/>
              </a:spcBef>
              <a:spcAft>
                <a:spcPts val="0"/>
              </a:spcAft>
              <a:buSzPts val="1400"/>
              <a:buChar char="○"/>
            </a:pPr>
            <a:r>
              <a:rPr b="1" lang="ko"/>
              <a:t>18 features  (0.09%)</a:t>
            </a:r>
            <a:r>
              <a:rPr lang="ko"/>
              <a:t> for the </a:t>
            </a:r>
            <a:r>
              <a:rPr b="1" lang="ko"/>
              <a:t>methylation </a:t>
            </a:r>
            <a:r>
              <a:rPr lang="ko"/>
              <a:t>layer</a:t>
            </a:r>
            <a:endParaRPr/>
          </a:p>
          <a:p>
            <a:pPr indent="-317500" lvl="1" marL="914400" rtl="0" algn="l">
              <a:spcBef>
                <a:spcPts val="0"/>
              </a:spcBef>
              <a:spcAft>
                <a:spcPts val="0"/>
              </a:spcAft>
              <a:buSzPts val="1400"/>
              <a:buChar char="○"/>
            </a:pPr>
            <a:r>
              <a:rPr b="1" lang="ko"/>
              <a:t>23 features (5.91%) </a:t>
            </a:r>
            <a:r>
              <a:rPr lang="ko"/>
              <a:t>for the </a:t>
            </a:r>
            <a:r>
              <a:rPr b="1" lang="ko"/>
              <a:t>protein </a:t>
            </a:r>
            <a:r>
              <a:rPr lang="ko"/>
              <a:t>layer </a:t>
            </a:r>
            <a:endParaRPr/>
          </a:p>
          <a:p>
            <a:pPr indent="-317500" lvl="1" marL="914400" rtl="0" algn="l">
              <a:spcBef>
                <a:spcPts val="0"/>
              </a:spcBef>
              <a:spcAft>
                <a:spcPts val="0"/>
              </a:spcAft>
              <a:buSzPts val="1400"/>
              <a:buChar char="○"/>
            </a:pPr>
            <a:r>
              <a:rPr lang="ko"/>
              <a:t>no features (0%) for the RNAseq layer</a:t>
            </a:r>
            <a:endParaRPr/>
          </a:p>
          <a:p>
            <a:pPr indent="-317500" lvl="1" marL="914400" rtl="0" algn="l">
              <a:spcBef>
                <a:spcPts val="0"/>
              </a:spcBef>
              <a:spcAft>
                <a:spcPts val="0"/>
              </a:spcAft>
              <a:buSzPts val="1400"/>
              <a:buChar char="○"/>
            </a:pPr>
            <a:r>
              <a:rPr lang="ko"/>
              <a:t>no </a:t>
            </a:r>
            <a:r>
              <a:rPr lang="ko"/>
              <a:t>features</a:t>
            </a:r>
            <a:r>
              <a:rPr lang="ko"/>
              <a:t> (0%) for the SNV layer </a:t>
            </a:r>
            <a:endParaRPr b="1"/>
          </a:p>
        </p:txBody>
      </p:sp>
      <p:sp>
        <p:nvSpPr>
          <p:cNvPr id="563" name="Google Shape;563;p59"/>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Feature Filtering</a:t>
            </a:r>
            <a:endParaRPr b="1" sz="1900">
              <a:solidFill>
                <a:srgbClr val="FF0000"/>
              </a:solidFill>
              <a:latin typeface="Figtree"/>
              <a:ea typeface="Figtree"/>
              <a:cs typeface="Figtree"/>
              <a:sym typeface="Figtree"/>
            </a:endParaRPr>
          </a:p>
        </p:txBody>
      </p:sp>
      <p:sp>
        <p:nvSpPr>
          <p:cNvPr id="564" name="Google Shape;564;p59"/>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CC0000"/>
                </a:solidFill>
                <a:latin typeface="Figtree Black"/>
                <a:ea typeface="Figtree Black"/>
                <a:cs typeface="Figtree Black"/>
                <a:sym typeface="Figtree Black"/>
              </a:rPr>
              <a:t>Inter</a:t>
            </a:r>
            <a:r>
              <a:rPr lang="ko" sz="2800">
                <a:solidFill>
                  <a:srgbClr val="333333"/>
                </a:solidFill>
                <a:latin typeface="Figtree Black"/>
                <a:ea typeface="Figtree Black"/>
                <a:cs typeface="Figtree Black"/>
                <a:sym typeface="Figtree Black"/>
              </a:rPr>
              <a:t>-Cohort Preprocessing</a:t>
            </a:r>
            <a:endParaRPr sz="2800">
              <a:solidFill>
                <a:srgbClr val="333333"/>
              </a:solidFill>
              <a:latin typeface="Figtree Black"/>
              <a:ea typeface="Figtree Black"/>
              <a:cs typeface="Figtree Black"/>
              <a:sym typeface="Figtree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0"/>
          <p:cNvSpPr txBox="1"/>
          <p:nvPr>
            <p:ph idx="1" type="body"/>
          </p:nvPr>
        </p:nvSpPr>
        <p:spPr>
          <a:xfrm>
            <a:off x="720000" y="1379225"/>
            <a:ext cx="7704000" cy="306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ko"/>
              <a:t>Only training set</a:t>
            </a:r>
            <a:r>
              <a:rPr lang="ko"/>
              <a:t> was used to estimate parameters </a:t>
            </a:r>
            <a:r>
              <a:rPr b="1" lang="ko"/>
              <a:t>to avoid data leakage</a:t>
            </a:r>
            <a:endParaRPr b="1">
              <a:highlight>
                <a:srgbClr val="FFE599"/>
              </a:highlight>
            </a:endParaRPr>
          </a:p>
          <a:p>
            <a:pPr indent="-317500" lvl="0" marL="457200" rtl="0" algn="l">
              <a:spcBef>
                <a:spcPts val="0"/>
              </a:spcBef>
              <a:spcAft>
                <a:spcPts val="0"/>
              </a:spcAft>
              <a:buSzPts val="1400"/>
              <a:buFont typeface="Hanken Grotesk"/>
              <a:buChar char="●"/>
            </a:pPr>
            <a:r>
              <a:rPr b="1" lang="ko">
                <a:solidFill>
                  <a:srgbClr val="CC0000"/>
                </a:solidFill>
              </a:rPr>
              <a:t>Problem 2</a:t>
            </a:r>
            <a:r>
              <a:rPr lang="ko"/>
              <a:t>: No statistically </a:t>
            </a:r>
            <a:r>
              <a:rPr lang="ko"/>
              <a:t>significant association between </a:t>
            </a:r>
            <a:r>
              <a:rPr b="1" lang="ko"/>
              <a:t>disease </a:t>
            </a:r>
            <a:r>
              <a:rPr lang="ko"/>
              <a:t>and </a:t>
            </a:r>
            <a:r>
              <a:rPr b="1" lang="ko"/>
              <a:t>sex</a:t>
            </a:r>
            <a:endParaRPr b="1"/>
          </a:p>
          <a:p>
            <a:pPr indent="-317500" lvl="1" marL="914400" rtl="0" algn="l">
              <a:spcBef>
                <a:spcPts val="0"/>
              </a:spcBef>
              <a:spcAft>
                <a:spcPts val="0"/>
              </a:spcAft>
              <a:buSzPts val="1400"/>
              <a:buFont typeface="Hanken Grotesk"/>
              <a:buChar char="○"/>
            </a:pPr>
            <a:r>
              <a:rPr b="1" lang="ko"/>
              <a:t>Sex </a:t>
            </a:r>
            <a:r>
              <a:rPr lang="ko"/>
              <a:t>is a potential </a:t>
            </a:r>
            <a:r>
              <a:rPr b="1" lang="ko"/>
              <a:t>confounder</a:t>
            </a:r>
            <a:endParaRPr b="1"/>
          </a:p>
          <a:p>
            <a:pPr indent="-317500" lvl="1" marL="914400" rtl="0" algn="l">
              <a:spcBef>
                <a:spcPts val="0"/>
              </a:spcBef>
              <a:spcAft>
                <a:spcPts val="0"/>
              </a:spcAft>
              <a:buSzPts val="1400"/>
              <a:buFont typeface="Hanken Grotesk"/>
              <a:buChar char="○"/>
            </a:pPr>
            <a:r>
              <a:rPr b="1" lang="ko"/>
              <a:t>p-value </a:t>
            </a:r>
            <a:r>
              <a:rPr b="1" lang="ko" sz="1350">
                <a:solidFill>
                  <a:srgbClr val="001D35"/>
                </a:solidFill>
                <a:highlight>
                  <a:srgbClr val="FFFFFF"/>
                </a:highlight>
                <a:latin typeface="Arial"/>
                <a:ea typeface="Arial"/>
                <a:cs typeface="Arial"/>
                <a:sym typeface="Arial"/>
              </a:rPr>
              <a:t>≈</a:t>
            </a:r>
            <a:r>
              <a:rPr b="1" lang="ko"/>
              <a:t> 0.14</a:t>
            </a:r>
            <a:r>
              <a:rPr lang="ko"/>
              <a:t> for both Chi-square and Fisher’s exact tests</a:t>
            </a:r>
            <a:endParaRPr b="1"/>
          </a:p>
          <a:p>
            <a:pPr indent="-317500" lvl="1" marL="457200" rtl="0" algn="l">
              <a:spcBef>
                <a:spcPts val="0"/>
              </a:spcBef>
              <a:spcAft>
                <a:spcPts val="0"/>
              </a:spcAft>
              <a:buSzPts val="1400"/>
              <a:buFont typeface="Hanken Grotesk"/>
              <a:buChar char="→"/>
            </a:pPr>
            <a:r>
              <a:rPr b="1" lang="ko">
                <a:solidFill>
                  <a:srgbClr val="1155CC"/>
                </a:solidFill>
              </a:rPr>
              <a:t>Solution</a:t>
            </a:r>
            <a:r>
              <a:rPr lang="ko"/>
              <a:t>: </a:t>
            </a:r>
            <a:r>
              <a:rPr b="1" lang="ko"/>
              <a:t>F</a:t>
            </a:r>
            <a:r>
              <a:rPr b="1" lang="ko"/>
              <a:t>iltered out </a:t>
            </a:r>
            <a:r>
              <a:rPr b="1" lang="ko"/>
              <a:t>sex-related features</a:t>
            </a:r>
            <a:endParaRPr b="1"/>
          </a:p>
          <a:p>
            <a:pPr indent="-304800" lvl="1" marL="914400" rtl="0" algn="l">
              <a:spcBef>
                <a:spcPts val="0"/>
              </a:spcBef>
              <a:spcAft>
                <a:spcPts val="0"/>
              </a:spcAft>
              <a:buSzPts val="1200"/>
              <a:buChar char="○"/>
            </a:pPr>
            <a:r>
              <a:rPr lang="ko"/>
              <a:t>located</a:t>
            </a:r>
            <a:r>
              <a:rPr lang="ko"/>
              <a:t> on the chromosomes X and Y</a:t>
            </a:r>
            <a:endParaRPr b="1"/>
          </a:p>
        </p:txBody>
      </p:sp>
      <p:sp>
        <p:nvSpPr>
          <p:cNvPr id="570" name="Google Shape;570;p60"/>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Feature Filtering</a:t>
            </a:r>
            <a:endParaRPr b="1" sz="1900">
              <a:solidFill>
                <a:srgbClr val="FF0000"/>
              </a:solidFill>
              <a:latin typeface="Figtree"/>
              <a:ea typeface="Figtree"/>
              <a:cs typeface="Figtree"/>
              <a:sym typeface="Figtree"/>
            </a:endParaRPr>
          </a:p>
        </p:txBody>
      </p:sp>
      <p:sp>
        <p:nvSpPr>
          <p:cNvPr id="571" name="Google Shape;571;p60"/>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CC0000"/>
                </a:solidFill>
                <a:latin typeface="Figtree Black"/>
                <a:ea typeface="Figtree Black"/>
                <a:cs typeface="Figtree Black"/>
                <a:sym typeface="Figtree Black"/>
              </a:rPr>
              <a:t>Inter</a:t>
            </a:r>
            <a:r>
              <a:rPr lang="ko" sz="2800">
                <a:solidFill>
                  <a:srgbClr val="333333"/>
                </a:solidFill>
                <a:latin typeface="Figtree Black"/>
                <a:ea typeface="Figtree Black"/>
                <a:cs typeface="Figtree Black"/>
                <a:sym typeface="Figtree Black"/>
              </a:rPr>
              <a:t>-Cohort Preprocessing</a:t>
            </a:r>
            <a:endParaRPr sz="2800">
              <a:solidFill>
                <a:srgbClr val="333333"/>
              </a:solidFill>
              <a:latin typeface="Figtree Black"/>
              <a:ea typeface="Figtree Black"/>
              <a:cs typeface="Figtree Black"/>
              <a:sym typeface="Figtree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1"/>
          <p:cNvSpPr txBox="1"/>
          <p:nvPr>
            <p:ph idx="1" type="body"/>
          </p:nvPr>
        </p:nvSpPr>
        <p:spPr>
          <a:xfrm>
            <a:off x="720000" y="1379225"/>
            <a:ext cx="7704000" cy="306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ko"/>
              <a:t>Only training set</a:t>
            </a:r>
            <a:r>
              <a:rPr lang="ko"/>
              <a:t> was used to estimate parameters </a:t>
            </a:r>
            <a:r>
              <a:rPr b="1" lang="ko"/>
              <a:t>to avoid data leakage</a:t>
            </a:r>
            <a:endParaRPr b="1">
              <a:highlight>
                <a:srgbClr val="FFE599"/>
              </a:highlight>
            </a:endParaRPr>
          </a:p>
          <a:p>
            <a:pPr indent="-317500" lvl="0" marL="457200" rtl="0" algn="l">
              <a:spcBef>
                <a:spcPts val="0"/>
              </a:spcBef>
              <a:spcAft>
                <a:spcPts val="0"/>
              </a:spcAft>
              <a:buSzPts val="1400"/>
              <a:buFont typeface="Hanken Grotesk"/>
              <a:buChar char="●"/>
            </a:pPr>
            <a:r>
              <a:rPr b="1" lang="ko">
                <a:solidFill>
                  <a:srgbClr val="CC0000"/>
                </a:solidFill>
              </a:rPr>
              <a:t>Problem 3</a:t>
            </a:r>
            <a:r>
              <a:rPr lang="ko"/>
              <a:t>: </a:t>
            </a:r>
            <a:r>
              <a:rPr b="1" lang="ko"/>
              <a:t>Potential technical artefacts</a:t>
            </a:r>
            <a:r>
              <a:rPr lang="ko"/>
              <a:t> due to known </a:t>
            </a:r>
            <a:r>
              <a:rPr lang="ko"/>
              <a:t>SNPs</a:t>
            </a:r>
            <a:endParaRPr/>
          </a:p>
          <a:p>
            <a:pPr indent="-304800" lvl="1" marL="914400" rtl="0" algn="l">
              <a:spcBef>
                <a:spcPts val="0"/>
              </a:spcBef>
              <a:spcAft>
                <a:spcPts val="0"/>
              </a:spcAft>
              <a:buSzPts val="1200"/>
              <a:buChar char="○"/>
            </a:pPr>
            <a:r>
              <a:rPr lang="ko"/>
              <a:t>Certain methylation probes are known to overlap with SNPs</a:t>
            </a:r>
            <a:endParaRPr/>
          </a:p>
          <a:p>
            <a:pPr indent="-304800" lvl="1" marL="914400" rtl="0" algn="l">
              <a:spcBef>
                <a:spcPts val="0"/>
              </a:spcBef>
              <a:spcAft>
                <a:spcPts val="0"/>
              </a:spcAft>
              <a:buSzPts val="1200"/>
              <a:buChar char="○"/>
            </a:pPr>
            <a:r>
              <a:rPr lang="ko"/>
              <a:t>This may cause </a:t>
            </a:r>
            <a:r>
              <a:rPr b="1" lang="ko"/>
              <a:t>spurious signals</a:t>
            </a:r>
            <a:r>
              <a:rPr lang="ko"/>
              <a:t> or </a:t>
            </a:r>
            <a:r>
              <a:rPr b="1" lang="ko"/>
              <a:t>unreliable measurements</a:t>
            </a:r>
            <a:r>
              <a:rPr lang="ko"/>
              <a:t>. </a:t>
            </a:r>
            <a:r>
              <a:rPr lang="ko"/>
              <a:t>[6, 7]</a:t>
            </a:r>
            <a:endParaRPr/>
          </a:p>
          <a:p>
            <a:pPr indent="-317500" lvl="0" marL="457200" rtl="0" algn="l">
              <a:spcBef>
                <a:spcPts val="0"/>
              </a:spcBef>
              <a:spcAft>
                <a:spcPts val="0"/>
              </a:spcAft>
              <a:buSzPts val="1400"/>
              <a:buChar char="→"/>
            </a:pPr>
            <a:r>
              <a:rPr b="1" lang="ko">
                <a:solidFill>
                  <a:srgbClr val="1155CC"/>
                </a:solidFill>
              </a:rPr>
              <a:t>Solution</a:t>
            </a:r>
            <a:r>
              <a:rPr lang="ko"/>
              <a:t>: </a:t>
            </a:r>
            <a:r>
              <a:rPr b="1" lang="ko"/>
              <a:t>Filtered out SNP-overlapping probes</a:t>
            </a:r>
            <a:r>
              <a:rPr lang="ko"/>
              <a:t> in the methylation layer</a:t>
            </a:r>
            <a:endParaRPr/>
          </a:p>
        </p:txBody>
      </p:sp>
      <p:sp>
        <p:nvSpPr>
          <p:cNvPr id="577" name="Google Shape;577;p61"/>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Feature Filtering</a:t>
            </a:r>
            <a:endParaRPr b="1" sz="1900">
              <a:solidFill>
                <a:srgbClr val="FF0000"/>
              </a:solidFill>
              <a:latin typeface="Figtree"/>
              <a:ea typeface="Figtree"/>
              <a:cs typeface="Figtree"/>
              <a:sym typeface="Figtree"/>
            </a:endParaRPr>
          </a:p>
        </p:txBody>
      </p:sp>
      <p:sp>
        <p:nvSpPr>
          <p:cNvPr id="578" name="Google Shape;578;p61"/>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CC0000"/>
                </a:solidFill>
                <a:latin typeface="Figtree Black"/>
                <a:ea typeface="Figtree Black"/>
                <a:cs typeface="Figtree Black"/>
                <a:sym typeface="Figtree Black"/>
              </a:rPr>
              <a:t>Inter</a:t>
            </a:r>
            <a:r>
              <a:rPr lang="ko" sz="2800">
                <a:solidFill>
                  <a:srgbClr val="333333"/>
                </a:solidFill>
                <a:latin typeface="Figtree Black"/>
                <a:ea typeface="Figtree Black"/>
                <a:cs typeface="Figtree Black"/>
                <a:sym typeface="Figtree Black"/>
              </a:rPr>
              <a:t>-Cohort Preprocessing</a:t>
            </a:r>
            <a:endParaRPr sz="2800">
              <a:solidFill>
                <a:srgbClr val="333333"/>
              </a:solidFill>
              <a:latin typeface="Figtree Black"/>
              <a:ea typeface="Figtree Black"/>
              <a:cs typeface="Figtree Black"/>
              <a:sym typeface="Figtree Black"/>
            </a:endParaRPr>
          </a:p>
        </p:txBody>
      </p:sp>
      <p:graphicFrame>
        <p:nvGraphicFramePr>
          <p:cNvPr id="579" name="Google Shape;579;p61"/>
          <p:cNvGraphicFramePr/>
          <p:nvPr/>
        </p:nvGraphicFramePr>
        <p:xfrm>
          <a:off x="4285100" y="2915688"/>
          <a:ext cx="3000000" cy="3000000"/>
        </p:xfrm>
        <a:graphic>
          <a:graphicData uri="http://schemas.openxmlformats.org/drawingml/2006/table">
            <a:tbl>
              <a:tblPr>
                <a:noFill/>
                <a:tableStyleId>{23C076C9-8727-4995-AD22-EB5E78967EE6}</a:tableStyleId>
              </a:tblPr>
              <a:tblGrid>
                <a:gridCol w="969575"/>
                <a:gridCol w="1396325"/>
                <a:gridCol w="1524600"/>
              </a:tblGrid>
              <a:tr h="737900">
                <a:tc>
                  <a:txBody>
                    <a:bodyPr/>
                    <a:lstStyle/>
                    <a:p>
                      <a:pPr indent="0" lvl="0" marL="0" rtl="0" algn="ctr">
                        <a:spcBef>
                          <a:spcPts val="0"/>
                        </a:spcBef>
                        <a:spcAft>
                          <a:spcPts val="0"/>
                        </a:spcAft>
                        <a:buNone/>
                      </a:pPr>
                      <a:r>
                        <a:rPr b="1" lang="ko">
                          <a:latin typeface="Hanken Grotesk"/>
                          <a:ea typeface="Hanken Grotesk"/>
                          <a:cs typeface="Hanken Grotesk"/>
                          <a:sym typeface="Hanken Grotesk"/>
                        </a:rPr>
                        <a:t>Probes removed</a:t>
                      </a:r>
                      <a:endParaRPr b="1">
                        <a:latin typeface="Hanken Grotesk"/>
                        <a:ea typeface="Hanken Grotesk"/>
                        <a:cs typeface="Hanken Grotesk"/>
                        <a:sym typeface="Hanken Grotesk"/>
                      </a:endParaRPr>
                    </a:p>
                  </a:txBody>
                  <a:tcPr marT="91425" marB="91425" marR="91425" marL="91425" anchor="ctr"/>
                </a:tc>
                <a:tc>
                  <a:txBody>
                    <a:bodyPr/>
                    <a:lstStyle/>
                    <a:p>
                      <a:pPr indent="0" lvl="0" marL="0" rtl="0" algn="ctr">
                        <a:spcBef>
                          <a:spcPts val="0"/>
                        </a:spcBef>
                        <a:spcAft>
                          <a:spcPts val="0"/>
                        </a:spcAft>
                        <a:buNone/>
                      </a:pPr>
                      <a:r>
                        <a:rPr b="1" lang="ko">
                          <a:solidFill>
                            <a:srgbClr val="999999"/>
                          </a:solidFill>
                          <a:latin typeface="Hanken Grotesk"/>
                          <a:ea typeface="Hanken Grotesk"/>
                          <a:cs typeface="Hanken Grotesk"/>
                          <a:sym typeface="Hanken Grotesk"/>
                        </a:rPr>
                        <a:t># S</a:t>
                      </a:r>
                      <a:r>
                        <a:rPr b="1" lang="ko">
                          <a:solidFill>
                            <a:srgbClr val="999999"/>
                          </a:solidFill>
                          <a:latin typeface="Hanken Grotesk"/>
                          <a:ea typeface="Hanken Grotesk"/>
                          <a:cs typeface="Hanken Grotesk"/>
                          <a:sym typeface="Hanken Grotesk"/>
                        </a:rPr>
                        <a:t>ex-related</a:t>
                      </a:r>
                      <a:endParaRPr b="1">
                        <a:solidFill>
                          <a:srgbClr val="999999"/>
                        </a:solidFill>
                        <a:latin typeface="Hanken Grotesk"/>
                        <a:ea typeface="Hanken Grotesk"/>
                        <a:cs typeface="Hanken Grotesk"/>
                        <a:sym typeface="Hanken Grotesk"/>
                      </a:endParaRPr>
                    </a:p>
                  </a:txBody>
                  <a:tcPr marT="91425" marB="91425" marR="91425" marL="91425" anchor="ctr"/>
                </a:tc>
                <a:tc>
                  <a:txBody>
                    <a:bodyPr/>
                    <a:lstStyle/>
                    <a:p>
                      <a:pPr indent="0" lvl="0" marL="0" rtl="0" algn="ctr">
                        <a:spcBef>
                          <a:spcPts val="0"/>
                        </a:spcBef>
                        <a:spcAft>
                          <a:spcPts val="0"/>
                        </a:spcAft>
                        <a:buNone/>
                      </a:pPr>
                      <a:r>
                        <a:rPr b="1" lang="ko">
                          <a:latin typeface="Hanken Grotesk"/>
                          <a:ea typeface="Hanken Grotesk"/>
                          <a:cs typeface="Hanken Grotesk"/>
                          <a:sym typeface="Hanken Grotesk"/>
                        </a:rPr>
                        <a:t># </a:t>
                      </a:r>
                      <a:r>
                        <a:rPr b="1" lang="ko">
                          <a:latin typeface="Hanken Grotesk"/>
                          <a:ea typeface="Hanken Grotesk"/>
                          <a:cs typeface="Hanken Grotesk"/>
                          <a:sym typeface="Hanken Grotesk"/>
                        </a:rPr>
                        <a:t>SNP-related </a:t>
                      </a:r>
                      <a:endParaRPr b="1">
                        <a:latin typeface="Hanken Grotesk"/>
                        <a:ea typeface="Hanken Grotesk"/>
                        <a:cs typeface="Hanken Grotesk"/>
                        <a:sym typeface="Hanken Grotesk"/>
                      </a:endParaRPr>
                    </a:p>
                  </a:txBody>
                  <a:tcPr marT="91425" marB="91425" marR="91425" marL="91425" anchor="ctr"/>
                </a:tc>
              </a:tr>
              <a:tr h="344775">
                <a:tc>
                  <a:txBody>
                    <a:bodyPr/>
                    <a:lstStyle/>
                    <a:p>
                      <a:pPr indent="0" lvl="0" marL="0" rtl="0" algn="ctr">
                        <a:spcBef>
                          <a:spcPts val="0"/>
                        </a:spcBef>
                        <a:spcAft>
                          <a:spcPts val="0"/>
                        </a:spcAft>
                        <a:buNone/>
                      </a:pPr>
                      <a:r>
                        <a:rPr lang="ko">
                          <a:latin typeface="Hanken Grotesk"/>
                          <a:ea typeface="Hanken Grotesk"/>
                          <a:cs typeface="Hanken Grotesk"/>
                          <a:sym typeface="Hanken Grotesk"/>
                        </a:rPr>
                        <a:t>GBM</a:t>
                      </a:r>
                      <a:endParaRPr>
                        <a:latin typeface="Hanken Grotesk"/>
                        <a:ea typeface="Hanken Grotesk"/>
                        <a:cs typeface="Hanken Grotesk"/>
                        <a:sym typeface="Hanken Grotesk"/>
                      </a:endParaRPr>
                    </a:p>
                  </a:txBody>
                  <a:tcPr marT="91425" marB="91425" marR="91425" marL="91425" anchor="ctr"/>
                </a:tc>
                <a:tc>
                  <a:txBody>
                    <a:bodyPr/>
                    <a:lstStyle/>
                    <a:p>
                      <a:pPr indent="0" lvl="0" marL="0" rtl="0" algn="ctr">
                        <a:spcBef>
                          <a:spcPts val="0"/>
                        </a:spcBef>
                        <a:spcAft>
                          <a:spcPts val="0"/>
                        </a:spcAft>
                        <a:buNone/>
                      </a:pPr>
                      <a:r>
                        <a:rPr lang="ko">
                          <a:solidFill>
                            <a:srgbClr val="999999"/>
                          </a:solidFill>
                          <a:latin typeface="Hanken Grotesk"/>
                          <a:ea typeface="Hanken Grotesk"/>
                          <a:cs typeface="Hanken Grotesk"/>
                          <a:sym typeface="Hanken Grotesk"/>
                        </a:rPr>
                        <a:t>745</a:t>
                      </a:r>
                      <a:endParaRPr>
                        <a:solidFill>
                          <a:srgbClr val="999999"/>
                        </a:solidFill>
                        <a:latin typeface="Hanken Grotesk"/>
                        <a:ea typeface="Hanken Grotesk"/>
                        <a:cs typeface="Hanken Grotesk"/>
                        <a:sym typeface="Hanken Grotesk"/>
                      </a:endParaRPr>
                    </a:p>
                  </a:txBody>
                  <a:tcPr marT="91425" marB="91425" marR="91425" marL="91425" anchor="ctr"/>
                </a:tc>
                <a:tc>
                  <a:txBody>
                    <a:bodyPr/>
                    <a:lstStyle/>
                    <a:p>
                      <a:pPr indent="0" lvl="0" marL="0" rtl="0" algn="ctr">
                        <a:spcBef>
                          <a:spcPts val="0"/>
                        </a:spcBef>
                        <a:spcAft>
                          <a:spcPts val="0"/>
                        </a:spcAft>
                        <a:buNone/>
                      </a:pPr>
                      <a:r>
                        <a:rPr lang="ko">
                          <a:latin typeface="Hanken Grotesk"/>
                          <a:ea typeface="Hanken Grotesk"/>
                          <a:cs typeface="Hanken Grotesk"/>
                          <a:sym typeface="Hanken Grotesk"/>
                        </a:rPr>
                        <a:t>2,106</a:t>
                      </a:r>
                      <a:endParaRPr>
                        <a:latin typeface="Hanken Grotesk"/>
                        <a:ea typeface="Hanken Grotesk"/>
                        <a:cs typeface="Hanken Grotesk"/>
                        <a:sym typeface="Hanken Grotesk"/>
                      </a:endParaRPr>
                    </a:p>
                  </a:txBody>
                  <a:tcPr marT="91425" marB="91425" marR="91425" marL="91425" anchor="ctr"/>
                </a:tc>
              </a:tr>
              <a:tr h="344775">
                <a:tc>
                  <a:txBody>
                    <a:bodyPr/>
                    <a:lstStyle/>
                    <a:p>
                      <a:pPr indent="0" lvl="0" marL="0" rtl="0" algn="ctr">
                        <a:spcBef>
                          <a:spcPts val="0"/>
                        </a:spcBef>
                        <a:spcAft>
                          <a:spcPts val="0"/>
                        </a:spcAft>
                        <a:buNone/>
                      </a:pPr>
                      <a:r>
                        <a:rPr lang="ko">
                          <a:latin typeface="Hanken Grotesk"/>
                          <a:ea typeface="Hanken Grotesk"/>
                          <a:cs typeface="Hanken Grotesk"/>
                          <a:sym typeface="Hanken Grotesk"/>
                        </a:rPr>
                        <a:t>LGG</a:t>
                      </a:r>
                      <a:endParaRPr>
                        <a:latin typeface="Hanken Grotesk"/>
                        <a:ea typeface="Hanken Grotesk"/>
                        <a:cs typeface="Hanken Grotesk"/>
                        <a:sym typeface="Hanken Grotesk"/>
                      </a:endParaRPr>
                    </a:p>
                  </a:txBody>
                  <a:tcPr marT="91425" marB="91425" marR="91425" marL="91425" anchor="ctr"/>
                </a:tc>
                <a:tc>
                  <a:txBody>
                    <a:bodyPr/>
                    <a:lstStyle/>
                    <a:p>
                      <a:pPr indent="0" lvl="0" marL="0" rtl="0" algn="ctr">
                        <a:lnSpc>
                          <a:spcPct val="120000"/>
                        </a:lnSpc>
                        <a:spcBef>
                          <a:spcPts val="0"/>
                        </a:spcBef>
                        <a:spcAft>
                          <a:spcPts val="0"/>
                        </a:spcAft>
                        <a:buNone/>
                      </a:pPr>
                      <a:r>
                        <a:rPr lang="ko">
                          <a:solidFill>
                            <a:srgbClr val="999999"/>
                          </a:solidFill>
                          <a:latin typeface="Hanken Grotesk"/>
                          <a:ea typeface="Hanken Grotesk"/>
                          <a:cs typeface="Hanken Grotesk"/>
                          <a:sym typeface="Hanken Grotesk"/>
                        </a:rPr>
                        <a:t>853</a:t>
                      </a:r>
                      <a:endParaRPr>
                        <a:solidFill>
                          <a:srgbClr val="999999"/>
                        </a:solidFill>
                        <a:latin typeface="Hanken Grotesk"/>
                        <a:ea typeface="Hanken Grotesk"/>
                        <a:cs typeface="Hanken Grotesk"/>
                        <a:sym typeface="Hanken Grotesk"/>
                      </a:endParaRPr>
                    </a:p>
                  </a:txBody>
                  <a:tcPr marT="91425" marB="91425" marR="91425" marL="91425" anchor="ctr"/>
                </a:tc>
                <a:tc>
                  <a:txBody>
                    <a:bodyPr/>
                    <a:lstStyle/>
                    <a:p>
                      <a:pPr indent="0" lvl="0" marL="0" rtl="0" algn="ctr">
                        <a:spcBef>
                          <a:spcPts val="0"/>
                        </a:spcBef>
                        <a:spcAft>
                          <a:spcPts val="0"/>
                        </a:spcAft>
                        <a:buNone/>
                      </a:pPr>
                      <a:r>
                        <a:rPr lang="ko">
                          <a:latin typeface="Hanken Grotesk"/>
                          <a:ea typeface="Hanken Grotesk"/>
                          <a:cs typeface="Hanken Grotesk"/>
                          <a:sym typeface="Hanken Grotesk"/>
                        </a:rPr>
                        <a:t>2,119</a:t>
                      </a:r>
                      <a:endParaRPr>
                        <a:latin typeface="Hanken Grotesk"/>
                        <a:ea typeface="Hanken Grotesk"/>
                        <a:cs typeface="Hanken Grotesk"/>
                        <a:sym typeface="Hanken Grotesk"/>
                      </a:endParaRPr>
                    </a:p>
                  </a:txBody>
                  <a:tcPr marT="91425" marB="91425" marR="91425" marL="91425" anchor="ctr"/>
                </a:tc>
              </a:tr>
            </a:tbl>
          </a:graphicData>
        </a:graphic>
      </p:graphicFrame>
      <p:pic>
        <p:nvPicPr>
          <p:cNvPr id="580" name="Google Shape;580;p61"/>
          <p:cNvPicPr preferRelativeResize="0"/>
          <p:nvPr/>
        </p:nvPicPr>
        <p:blipFill>
          <a:blip r:embed="rId3">
            <a:alphaModFix/>
          </a:blip>
          <a:stretch>
            <a:fillRect/>
          </a:stretch>
        </p:blipFill>
        <p:spPr>
          <a:xfrm>
            <a:off x="1062225" y="2791275"/>
            <a:ext cx="2882074" cy="1779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4"/>
          <p:cNvSpPr txBox="1"/>
          <p:nvPr>
            <p:ph type="title"/>
          </p:nvPr>
        </p:nvSpPr>
        <p:spPr>
          <a:xfrm>
            <a:off x="1223375" y="2150850"/>
            <a:ext cx="5067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Introduction</a:t>
            </a:r>
            <a:endParaRPr/>
          </a:p>
        </p:txBody>
      </p:sp>
      <p:sp>
        <p:nvSpPr>
          <p:cNvPr id="342" name="Google Shape;342;p44"/>
          <p:cNvSpPr txBox="1"/>
          <p:nvPr>
            <p:ph idx="2" type="title"/>
          </p:nvPr>
        </p:nvSpPr>
        <p:spPr>
          <a:xfrm>
            <a:off x="720000" y="533550"/>
            <a:ext cx="824400" cy="7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2"/>
          <p:cNvSpPr txBox="1"/>
          <p:nvPr>
            <p:ph idx="1" type="body"/>
          </p:nvPr>
        </p:nvSpPr>
        <p:spPr>
          <a:xfrm>
            <a:off x="720000" y="1379225"/>
            <a:ext cx="7704000" cy="306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Hanken Grotesk"/>
              <a:buChar char="●"/>
            </a:pPr>
            <a:r>
              <a:rPr b="1" lang="ko">
                <a:solidFill>
                  <a:srgbClr val="CC0000"/>
                </a:solidFill>
              </a:rPr>
              <a:t>Problem:</a:t>
            </a:r>
            <a:r>
              <a:rPr lang="ko"/>
              <a:t> </a:t>
            </a:r>
            <a:r>
              <a:rPr lang="ko"/>
              <a:t>The 450K-mapped-to-27K methylation data shows </a:t>
            </a:r>
            <a:r>
              <a:rPr b="1" lang="ko"/>
              <a:t>platform bias</a:t>
            </a:r>
            <a:endParaRPr/>
          </a:p>
          <a:p>
            <a:pPr indent="-317500" lvl="0" marL="457200" rtl="0" algn="l">
              <a:spcBef>
                <a:spcPts val="0"/>
              </a:spcBef>
              <a:spcAft>
                <a:spcPts val="0"/>
              </a:spcAft>
              <a:buSzPts val="1400"/>
              <a:buFont typeface="Hanken Grotesk"/>
              <a:buChar char="→"/>
            </a:pPr>
            <a:r>
              <a:rPr b="1" lang="ko">
                <a:solidFill>
                  <a:srgbClr val="1155CC"/>
                </a:solidFill>
              </a:rPr>
              <a:t>Solution:</a:t>
            </a:r>
            <a:endParaRPr/>
          </a:p>
          <a:p>
            <a:pPr indent="-317500" lvl="1" marL="914400" rtl="0" algn="l">
              <a:spcBef>
                <a:spcPts val="0"/>
              </a:spcBef>
              <a:spcAft>
                <a:spcPts val="0"/>
              </a:spcAft>
              <a:buSzPts val="1400"/>
              <a:buFont typeface="Hanken Grotesk"/>
              <a:buChar char="○"/>
            </a:pPr>
            <a:r>
              <a:rPr lang="ko"/>
              <a:t>U</a:t>
            </a:r>
            <a:r>
              <a:rPr lang="ko"/>
              <a:t>sed </a:t>
            </a:r>
            <a:r>
              <a:rPr b="1" lang="ko">
                <a:solidFill>
                  <a:srgbClr val="188038"/>
                </a:solidFill>
                <a:latin typeface="Roboto Mono"/>
                <a:ea typeface="Roboto Mono"/>
                <a:cs typeface="Roboto Mono"/>
                <a:sym typeface="Roboto Mono"/>
              </a:rPr>
              <a:t>neuroCombat</a:t>
            </a:r>
            <a:r>
              <a:rPr b="1" lang="ko"/>
              <a:t> </a:t>
            </a:r>
            <a:r>
              <a:rPr lang="ko"/>
              <a:t>to learn batch parameters from the </a:t>
            </a:r>
            <a:r>
              <a:rPr b="1" lang="ko"/>
              <a:t>training set</a:t>
            </a:r>
            <a:endParaRPr/>
          </a:p>
          <a:p>
            <a:pPr indent="-317500" lvl="1" marL="914400" rtl="0" algn="l">
              <a:spcBef>
                <a:spcPts val="0"/>
              </a:spcBef>
              <a:spcAft>
                <a:spcPts val="0"/>
              </a:spcAft>
              <a:buSzPts val="1400"/>
              <a:buFont typeface="Hanken Grotesk"/>
              <a:buChar char="○"/>
            </a:pPr>
            <a:r>
              <a:rPr lang="ko"/>
              <a:t>Applied them to </a:t>
            </a:r>
            <a:r>
              <a:rPr b="1" lang="ko"/>
              <a:t>validation </a:t>
            </a:r>
            <a:r>
              <a:rPr lang="ko"/>
              <a:t>and </a:t>
            </a:r>
            <a:r>
              <a:rPr b="1" lang="ko"/>
              <a:t>test sets</a:t>
            </a:r>
            <a:endParaRPr/>
          </a:p>
        </p:txBody>
      </p:sp>
      <p:sp>
        <p:nvSpPr>
          <p:cNvPr id="586" name="Google Shape;586;p62"/>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Batch Correction</a:t>
            </a:r>
            <a:endParaRPr b="1" sz="1900">
              <a:solidFill>
                <a:srgbClr val="FF0000"/>
              </a:solidFill>
              <a:latin typeface="Figtree"/>
              <a:ea typeface="Figtree"/>
              <a:cs typeface="Figtree"/>
              <a:sym typeface="Figtree"/>
            </a:endParaRPr>
          </a:p>
        </p:txBody>
      </p:sp>
      <p:sp>
        <p:nvSpPr>
          <p:cNvPr id="587" name="Google Shape;587;p62"/>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CC0000"/>
                </a:solidFill>
                <a:latin typeface="Figtree Black"/>
                <a:ea typeface="Figtree Black"/>
                <a:cs typeface="Figtree Black"/>
                <a:sym typeface="Figtree Black"/>
              </a:rPr>
              <a:t>Inter</a:t>
            </a:r>
            <a:r>
              <a:rPr lang="ko" sz="2800">
                <a:solidFill>
                  <a:srgbClr val="333333"/>
                </a:solidFill>
                <a:latin typeface="Figtree Black"/>
                <a:ea typeface="Figtree Black"/>
                <a:cs typeface="Figtree Black"/>
                <a:sym typeface="Figtree Black"/>
              </a:rPr>
              <a:t>-Cohort Preprocessing</a:t>
            </a:r>
            <a:endParaRPr sz="2800">
              <a:solidFill>
                <a:srgbClr val="333333"/>
              </a:solidFill>
              <a:latin typeface="Figtree Black"/>
              <a:ea typeface="Figtree Black"/>
              <a:cs typeface="Figtree Black"/>
              <a:sym typeface="Figtree Black"/>
            </a:endParaRPr>
          </a:p>
        </p:txBody>
      </p:sp>
      <p:pic>
        <p:nvPicPr>
          <p:cNvPr id="588" name="Google Shape;588;p62"/>
          <p:cNvPicPr preferRelativeResize="0"/>
          <p:nvPr/>
        </p:nvPicPr>
        <p:blipFill rotWithShape="1">
          <a:blip r:embed="rId3">
            <a:alphaModFix/>
          </a:blip>
          <a:srcRect b="0" l="0" r="37899" t="7011"/>
          <a:stretch/>
        </p:blipFill>
        <p:spPr>
          <a:xfrm>
            <a:off x="1324425" y="2487575"/>
            <a:ext cx="6475049" cy="2192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3"/>
          <p:cNvSpPr txBox="1"/>
          <p:nvPr>
            <p:ph idx="1" type="body"/>
          </p:nvPr>
        </p:nvSpPr>
        <p:spPr>
          <a:xfrm>
            <a:off x="720000" y="1379225"/>
            <a:ext cx="7935000" cy="572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Hanken Grotesk"/>
              <a:buChar char="●"/>
            </a:pPr>
            <a:r>
              <a:rPr b="1" lang="ko" sz="1300">
                <a:solidFill>
                  <a:srgbClr val="CC0000"/>
                </a:solidFill>
              </a:rPr>
              <a:t>Problem:</a:t>
            </a:r>
            <a:r>
              <a:rPr lang="ko" sz="1300"/>
              <a:t> </a:t>
            </a:r>
            <a:r>
              <a:rPr b="1" lang="ko" sz="1300"/>
              <a:t>DEG/DMR-based feature selection</a:t>
            </a:r>
            <a:r>
              <a:rPr lang="ko" sz="1300"/>
              <a:t> between </a:t>
            </a:r>
            <a:r>
              <a:rPr lang="ko" sz="1300"/>
              <a:t>LGG and GBM may miss </a:t>
            </a:r>
            <a:r>
              <a:rPr b="1" lang="ko" sz="1300"/>
              <a:t>hidden subgroups </a:t>
            </a:r>
            <a:r>
              <a:rPr lang="ko" sz="1300"/>
              <a:t>within labels during dimensionality reduction.</a:t>
            </a:r>
            <a:endParaRPr sz="1300"/>
          </a:p>
        </p:txBody>
      </p:sp>
      <p:sp>
        <p:nvSpPr>
          <p:cNvPr id="594" name="Google Shape;594;p63"/>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Feature Selection</a:t>
            </a:r>
            <a:endParaRPr b="1" sz="1900">
              <a:solidFill>
                <a:srgbClr val="FF0000"/>
              </a:solidFill>
              <a:latin typeface="Figtree"/>
              <a:ea typeface="Figtree"/>
              <a:cs typeface="Figtree"/>
              <a:sym typeface="Figtree"/>
            </a:endParaRPr>
          </a:p>
        </p:txBody>
      </p:sp>
      <p:sp>
        <p:nvSpPr>
          <p:cNvPr id="595" name="Google Shape;595;p63"/>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CC0000"/>
                </a:solidFill>
                <a:latin typeface="Figtree Black"/>
                <a:ea typeface="Figtree Black"/>
                <a:cs typeface="Figtree Black"/>
                <a:sym typeface="Figtree Black"/>
              </a:rPr>
              <a:t>Inter</a:t>
            </a:r>
            <a:r>
              <a:rPr lang="ko" sz="2800">
                <a:solidFill>
                  <a:srgbClr val="333333"/>
                </a:solidFill>
                <a:latin typeface="Figtree Black"/>
                <a:ea typeface="Figtree Black"/>
                <a:cs typeface="Figtree Black"/>
                <a:sym typeface="Figtree Black"/>
              </a:rPr>
              <a:t>-Cohort Preprocessing</a:t>
            </a:r>
            <a:endParaRPr sz="2800">
              <a:solidFill>
                <a:srgbClr val="333333"/>
              </a:solidFill>
              <a:latin typeface="Figtree Black"/>
              <a:ea typeface="Figtree Black"/>
              <a:cs typeface="Figtree Black"/>
              <a:sym typeface="Figtree Black"/>
            </a:endParaRPr>
          </a:p>
        </p:txBody>
      </p:sp>
      <p:grpSp>
        <p:nvGrpSpPr>
          <p:cNvPr id="596" name="Google Shape;596;p63"/>
          <p:cNvGrpSpPr/>
          <p:nvPr/>
        </p:nvGrpSpPr>
        <p:grpSpPr>
          <a:xfrm>
            <a:off x="1090198" y="2727886"/>
            <a:ext cx="6943506" cy="1837892"/>
            <a:chOff x="518800" y="2830088"/>
            <a:chExt cx="7974625" cy="1950225"/>
          </a:xfrm>
        </p:grpSpPr>
        <p:pic>
          <p:nvPicPr>
            <p:cNvPr id="597" name="Google Shape;597;p63"/>
            <p:cNvPicPr preferRelativeResize="0"/>
            <p:nvPr/>
          </p:nvPicPr>
          <p:blipFill>
            <a:blip r:embed="rId3">
              <a:alphaModFix/>
            </a:blip>
            <a:stretch>
              <a:fillRect/>
            </a:stretch>
          </p:blipFill>
          <p:spPr>
            <a:xfrm>
              <a:off x="518800" y="2838021"/>
              <a:ext cx="2592850" cy="1934354"/>
            </a:xfrm>
            <a:prstGeom prst="rect">
              <a:avLst/>
            </a:prstGeom>
            <a:noFill/>
            <a:ln>
              <a:noFill/>
            </a:ln>
          </p:spPr>
        </p:pic>
        <p:pic>
          <p:nvPicPr>
            <p:cNvPr id="598" name="Google Shape;598;p63"/>
            <p:cNvPicPr preferRelativeResize="0"/>
            <p:nvPr/>
          </p:nvPicPr>
          <p:blipFill>
            <a:blip r:embed="rId4">
              <a:alphaModFix/>
            </a:blip>
            <a:stretch>
              <a:fillRect/>
            </a:stretch>
          </p:blipFill>
          <p:spPr>
            <a:xfrm>
              <a:off x="3188387" y="2830088"/>
              <a:ext cx="2614150" cy="1950225"/>
            </a:xfrm>
            <a:prstGeom prst="rect">
              <a:avLst/>
            </a:prstGeom>
            <a:noFill/>
            <a:ln>
              <a:noFill/>
            </a:ln>
          </p:spPr>
        </p:pic>
        <p:pic>
          <p:nvPicPr>
            <p:cNvPr id="599" name="Google Shape;599;p63"/>
            <p:cNvPicPr preferRelativeResize="0"/>
            <p:nvPr/>
          </p:nvPicPr>
          <p:blipFill>
            <a:blip r:embed="rId5">
              <a:alphaModFix/>
            </a:blip>
            <a:stretch>
              <a:fillRect/>
            </a:stretch>
          </p:blipFill>
          <p:spPr>
            <a:xfrm>
              <a:off x="5879275" y="2830100"/>
              <a:ext cx="2614150" cy="1950190"/>
            </a:xfrm>
            <a:prstGeom prst="rect">
              <a:avLst/>
            </a:prstGeom>
            <a:noFill/>
            <a:ln>
              <a:noFill/>
            </a:ln>
          </p:spPr>
        </p:pic>
      </p:grpSp>
      <p:sp>
        <p:nvSpPr>
          <p:cNvPr id="600" name="Google Shape;600;p63"/>
          <p:cNvSpPr txBox="1"/>
          <p:nvPr>
            <p:ph idx="1" type="body"/>
          </p:nvPr>
        </p:nvSpPr>
        <p:spPr>
          <a:xfrm>
            <a:off x="720000" y="1836425"/>
            <a:ext cx="7935000" cy="835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ko" sz="1300">
                <a:solidFill>
                  <a:srgbClr val="1155CC"/>
                </a:solidFill>
              </a:rPr>
              <a:t>Solution:</a:t>
            </a:r>
            <a:r>
              <a:rPr lang="ko" sz="1300"/>
              <a:t> Used </a:t>
            </a:r>
            <a:r>
              <a:rPr b="1" lang="ko" sz="1300"/>
              <a:t>feature variance</a:t>
            </a:r>
            <a:r>
              <a:rPr lang="ko" sz="1300"/>
              <a:t> to capture meaningful variation across samples</a:t>
            </a:r>
            <a:endParaRPr sz="1300"/>
          </a:p>
          <a:p>
            <a:pPr indent="-311150" lvl="1" marL="914400" rtl="0" algn="l">
              <a:spcBef>
                <a:spcPts val="0"/>
              </a:spcBef>
              <a:spcAft>
                <a:spcPts val="0"/>
              </a:spcAft>
              <a:buSzPts val="1300"/>
              <a:buChar char="○"/>
            </a:pPr>
            <a:r>
              <a:rPr lang="ko" sz="1300"/>
              <a:t>Selected top </a:t>
            </a:r>
            <a:r>
              <a:rPr b="1" lang="ko" sz="1300"/>
              <a:t>1,000 high-variance</a:t>
            </a:r>
            <a:r>
              <a:rPr lang="ko" sz="1300"/>
              <a:t> features for </a:t>
            </a:r>
            <a:r>
              <a:rPr b="1" lang="ko" sz="1300"/>
              <a:t>RNA seq, CNV </a:t>
            </a:r>
            <a:r>
              <a:rPr lang="ko" sz="1300"/>
              <a:t>and</a:t>
            </a:r>
            <a:r>
              <a:rPr b="1" lang="ko" sz="1300"/>
              <a:t> Methylation</a:t>
            </a:r>
            <a:endParaRPr sz="1300"/>
          </a:p>
          <a:p>
            <a:pPr indent="-311150" lvl="1" marL="914400" rtl="0" algn="l">
              <a:spcBef>
                <a:spcPts val="0"/>
              </a:spcBef>
              <a:spcAft>
                <a:spcPts val="0"/>
              </a:spcAft>
              <a:buSzPts val="1300"/>
              <a:buChar char="○"/>
            </a:pPr>
            <a:r>
              <a:rPr lang="ko" sz="1300"/>
              <a:t>Used </a:t>
            </a:r>
            <a:r>
              <a:rPr b="1" lang="ko" sz="1300"/>
              <a:t>all features </a:t>
            </a:r>
            <a:r>
              <a:rPr lang="ko" sz="1300"/>
              <a:t>for </a:t>
            </a:r>
            <a:r>
              <a:rPr b="1" lang="ko" sz="1300"/>
              <a:t>Protein </a:t>
            </a:r>
            <a:r>
              <a:rPr lang="ko" sz="1300"/>
              <a:t>and</a:t>
            </a:r>
            <a:r>
              <a:rPr b="1" lang="ko" sz="1300"/>
              <a:t> SNV</a:t>
            </a:r>
            <a:r>
              <a:rPr lang="ko" sz="1300"/>
              <a:t> </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4"/>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Multi-Omics Integration</a:t>
            </a:r>
            <a:endParaRPr b="1" sz="1900">
              <a:solidFill>
                <a:srgbClr val="FF0000"/>
              </a:solidFill>
              <a:latin typeface="Figtree"/>
              <a:ea typeface="Figtree"/>
              <a:cs typeface="Figtree"/>
              <a:sym typeface="Figtree"/>
            </a:endParaRPr>
          </a:p>
        </p:txBody>
      </p:sp>
      <p:sp>
        <p:nvSpPr>
          <p:cNvPr id="606" name="Google Shape;606;p64"/>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CC0000"/>
                </a:solidFill>
                <a:latin typeface="Figtree Black"/>
                <a:ea typeface="Figtree Black"/>
                <a:cs typeface="Figtree Black"/>
                <a:sym typeface="Figtree Black"/>
              </a:rPr>
              <a:t>Inter</a:t>
            </a:r>
            <a:r>
              <a:rPr lang="ko" sz="2800">
                <a:solidFill>
                  <a:srgbClr val="333333"/>
                </a:solidFill>
                <a:latin typeface="Figtree Black"/>
                <a:ea typeface="Figtree Black"/>
                <a:cs typeface="Figtree Black"/>
                <a:sym typeface="Figtree Black"/>
              </a:rPr>
              <a:t>-Cohort Preprocessing</a:t>
            </a:r>
            <a:endParaRPr sz="2800">
              <a:solidFill>
                <a:srgbClr val="333333"/>
              </a:solidFill>
              <a:latin typeface="Figtree Black"/>
              <a:ea typeface="Figtree Black"/>
              <a:cs typeface="Figtree Black"/>
              <a:sym typeface="Figtree Black"/>
            </a:endParaRPr>
          </a:p>
        </p:txBody>
      </p:sp>
      <p:sp>
        <p:nvSpPr>
          <p:cNvPr id="607" name="Google Shape;607;p64"/>
          <p:cNvSpPr txBox="1"/>
          <p:nvPr>
            <p:ph idx="1" type="body"/>
          </p:nvPr>
        </p:nvSpPr>
        <p:spPr>
          <a:xfrm>
            <a:off x="720000" y="1379225"/>
            <a:ext cx="7704000" cy="435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ko">
                <a:solidFill>
                  <a:srgbClr val="CC0000"/>
                </a:solidFill>
              </a:rPr>
              <a:t>Problem 1</a:t>
            </a:r>
            <a:r>
              <a:rPr lang="ko"/>
              <a:t>: GBM and LGG multi-omics datasets have </a:t>
            </a:r>
            <a:r>
              <a:rPr b="1" lang="ko"/>
              <a:t>a mosaic data structure</a:t>
            </a:r>
            <a:endParaRPr/>
          </a:p>
          <a:p>
            <a:pPr indent="0" lvl="0" marL="0" rtl="0" algn="l">
              <a:spcBef>
                <a:spcPts val="0"/>
              </a:spcBef>
              <a:spcAft>
                <a:spcPts val="0"/>
              </a:spcAft>
              <a:buNone/>
            </a:pPr>
            <a:r>
              <a:t/>
            </a:r>
            <a:endParaRPr/>
          </a:p>
        </p:txBody>
      </p:sp>
      <p:pic>
        <p:nvPicPr>
          <p:cNvPr id="608" name="Google Shape;608;p64"/>
          <p:cNvPicPr preferRelativeResize="0"/>
          <p:nvPr/>
        </p:nvPicPr>
        <p:blipFill rotWithShape="1">
          <a:blip r:embed="rId3">
            <a:alphaModFix/>
          </a:blip>
          <a:srcRect b="0" l="0" r="41273" t="8256"/>
          <a:stretch/>
        </p:blipFill>
        <p:spPr>
          <a:xfrm>
            <a:off x="4449863" y="2099662"/>
            <a:ext cx="3385774" cy="2690975"/>
          </a:xfrm>
          <a:prstGeom prst="rect">
            <a:avLst/>
          </a:prstGeom>
          <a:noFill/>
          <a:ln>
            <a:noFill/>
          </a:ln>
        </p:spPr>
      </p:pic>
      <p:pic>
        <p:nvPicPr>
          <p:cNvPr id="609" name="Google Shape;609;p64"/>
          <p:cNvPicPr preferRelativeResize="0"/>
          <p:nvPr/>
        </p:nvPicPr>
        <p:blipFill rotWithShape="1">
          <a:blip r:embed="rId4">
            <a:alphaModFix/>
          </a:blip>
          <a:srcRect b="0" l="69067" r="0" t="7002"/>
          <a:stretch/>
        </p:blipFill>
        <p:spPr>
          <a:xfrm>
            <a:off x="1324256" y="2099651"/>
            <a:ext cx="2804018" cy="2523775"/>
          </a:xfrm>
          <a:prstGeom prst="rect">
            <a:avLst/>
          </a:prstGeom>
          <a:noFill/>
          <a:ln>
            <a:noFill/>
          </a:ln>
        </p:spPr>
      </p:pic>
      <p:sp>
        <p:nvSpPr>
          <p:cNvPr id="610" name="Google Shape;610;p64"/>
          <p:cNvSpPr txBox="1"/>
          <p:nvPr>
            <p:ph idx="1" type="body"/>
          </p:nvPr>
        </p:nvSpPr>
        <p:spPr>
          <a:xfrm>
            <a:off x="720000" y="1662350"/>
            <a:ext cx="7704000" cy="634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ko">
                <a:solidFill>
                  <a:srgbClr val="1155CC"/>
                </a:solidFill>
              </a:rPr>
              <a:t>Solution: </a:t>
            </a:r>
            <a:r>
              <a:rPr lang="ko"/>
              <a:t>Used </a:t>
            </a:r>
            <a:r>
              <a:rPr b="1" lang="ko">
                <a:solidFill>
                  <a:srgbClr val="188038"/>
                </a:solidFill>
                <a:latin typeface="Roboto Mono"/>
                <a:ea typeface="Roboto Mono"/>
                <a:cs typeface="Roboto Mono"/>
                <a:sym typeface="Roboto Mono"/>
              </a:rPr>
              <a:t>MOFA+</a:t>
            </a:r>
            <a:r>
              <a:rPr lang="ko"/>
              <a:t>, a effective tool for handling mosaic-structured datasets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5"/>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Multi-Omics Integration</a:t>
            </a:r>
            <a:endParaRPr b="1" sz="1900">
              <a:solidFill>
                <a:srgbClr val="FF0000"/>
              </a:solidFill>
              <a:latin typeface="Figtree"/>
              <a:ea typeface="Figtree"/>
              <a:cs typeface="Figtree"/>
              <a:sym typeface="Figtree"/>
            </a:endParaRPr>
          </a:p>
        </p:txBody>
      </p:sp>
      <p:sp>
        <p:nvSpPr>
          <p:cNvPr id="616" name="Google Shape;616;p65"/>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CC0000"/>
                </a:solidFill>
                <a:latin typeface="Figtree Black"/>
                <a:ea typeface="Figtree Black"/>
                <a:cs typeface="Figtree Black"/>
                <a:sym typeface="Figtree Black"/>
              </a:rPr>
              <a:t>Inter</a:t>
            </a:r>
            <a:r>
              <a:rPr lang="ko" sz="2800">
                <a:solidFill>
                  <a:srgbClr val="333333"/>
                </a:solidFill>
                <a:latin typeface="Figtree Black"/>
                <a:ea typeface="Figtree Black"/>
                <a:cs typeface="Figtree Black"/>
                <a:sym typeface="Figtree Black"/>
              </a:rPr>
              <a:t>-Cohort Preprocessing</a:t>
            </a:r>
            <a:endParaRPr sz="2800">
              <a:solidFill>
                <a:srgbClr val="333333"/>
              </a:solidFill>
              <a:latin typeface="Figtree Black"/>
              <a:ea typeface="Figtree Black"/>
              <a:cs typeface="Figtree Black"/>
              <a:sym typeface="Figtree Black"/>
            </a:endParaRPr>
          </a:p>
        </p:txBody>
      </p:sp>
      <p:sp>
        <p:nvSpPr>
          <p:cNvPr id="617" name="Google Shape;617;p65"/>
          <p:cNvSpPr txBox="1"/>
          <p:nvPr>
            <p:ph idx="1" type="body"/>
          </p:nvPr>
        </p:nvSpPr>
        <p:spPr>
          <a:xfrm>
            <a:off x="720000" y="1379225"/>
            <a:ext cx="7704000" cy="795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ko" sz="1300">
                <a:solidFill>
                  <a:srgbClr val="CC0000"/>
                </a:solidFill>
              </a:rPr>
              <a:t>Problem 2:</a:t>
            </a:r>
            <a:r>
              <a:rPr lang="ko" sz="1300"/>
              <a:t> </a:t>
            </a:r>
            <a:r>
              <a:rPr b="1" lang="ko" sz="1300">
                <a:solidFill>
                  <a:srgbClr val="188038"/>
                </a:solidFill>
                <a:latin typeface="Roboto Mono"/>
                <a:ea typeface="Roboto Mono"/>
                <a:cs typeface="Roboto Mono"/>
                <a:sym typeface="Roboto Mono"/>
              </a:rPr>
              <a:t>MOFA+</a:t>
            </a:r>
            <a:r>
              <a:rPr lang="ko" sz="1300">
                <a:solidFill>
                  <a:srgbClr val="000000"/>
                </a:solidFill>
              </a:rPr>
              <a:t> </a:t>
            </a:r>
            <a:r>
              <a:rPr b="1" lang="ko" sz="1300">
                <a:solidFill>
                  <a:srgbClr val="000000"/>
                </a:solidFill>
              </a:rPr>
              <a:t>can not infer</a:t>
            </a:r>
            <a:r>
              <a:rPr lang="ko" sz="1300">
                <a:solidFill>
                  <a:srgbClr val="000000"/>
                </a:solidFill>
              </a:rPr>
              <a:t> latent factors (</a:t>
            </a:r>
            <a:r>
              <a:rPr b="1" lang="ko" sz="1300">
                <a:solidFill>
                  <a:srgbClr val="000000"/>
                </a:solidFill>
              </a:rPr>
              <a:t>Z</a:t>
            </a:r>
            <a:r>
              <a:rPr lang="ko" sz="1300">
                <a:solidFill>
                  <a:srgbClr val="000000"/>
                </a:solidFill>
              </a:rPr>
              <a:t>) </a:t>
            </a:r>
            <a:r>
              <a:rPr b="1" lang="ko" sz="1300">
                <a:solidFill>
                  <a:srgbClr val="000000"/>
                </a:solidFill>
              </a:rPr>
              <a:t>for new data</a:t>
            </a:r>
            <a:r>
              <a:rPr lang="ko" sz="1300">
                <a:solidFill>
                  <a:srgbClr val="000000"/>
                </a:solidFill>
              </a:rPr>
              <a:t> using a trained model parameter</a:t>
            </a:r>
            <a:endParaRPr sz="1300">
              <a:solidFill>
                <a:srgbClr val="000000"/>
              </a:solidFill>
            </a:endParaRPr>
          </a:p>
          <a:p>
            <a:pPr indent="0" lvl="0" marL="0" rtl="0" algn="l">
              <a:spcBef>
                <a:spcPts val="0"/>
              </a:spcBef>
              <a:spcAft>
                <a:spcPts val="0"/>
              </a:spcAft>
              <a:buNone/>
            </a:pPr>
            <a:r>
              <a:t/>
            </a:r>
            <a:endParaRPr sz="1300"/>
          </a:p>
        </p:txBody>
      </p:sp>
      <p:pic>
        <p:nvPicPr>
          <p:cNvPr id="618" name="Google Shape;618;p65"/>
          <p:cNvPicPr preferRelativeResize="0"/>
          <p:nvPr/>
        </p:nvPicPr>
        <p:blipFill rotWithShape="1">
          <a:blip r:embed="rId3">
            <a:alphaModFix/>
          </a:blip>
          <a:srcRect b="0" l="0" r="41273" t="8256"/>
          <a:stretch/>
        </p:blipFill>
        <p:spPr>
          <a:xfrm>
            <a:off x="1210200" y="2273975"/>
            <a:ext cx="2875976" cy="2285775"/>
          </a:xfrm>
          <a:prstGeom prst="rect">
            <a:avLst/>
          </a:prstGeom>
          <a:noFill/>
          <a:ln>
            <a:noFill/>
          </a:ln>
        </p:spPr>
      </p:pic>
      <p:sp>
        <p:nvSpPr>
          <p:cNvPr id="619" name="Google Shape;619;p65"/>
          <p:cNvSpPr/>
          <p:nvPr/>
        </p:nvSpPr>
        <p:spPr>
          <a:xfrm>
            <a:off x="2076625" y="2186700"/>
            <a:ext cx="714300" cy="23112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pic>
        <p:nvPicPr>
          <p:cNvPr id="620" name="Google Shape;620;p65"/>
          <p:cNvPicPr preferRelativeResize="0"/>
          <p:nvPr/>
        </p:nvPicPr>
        <p:blipFill rotWithShape="1">
          <a:blip r:embed="rId3">
            <a:alphaModFix/>
          </a:blip>
          <a:srcRect b="0" l="35079" r="57864" t="12195"/>
          <a:stretch/>
        </p:blipFill>
        <p:spPr>
          <a:xfrm>
            <a:off x="5213438" y="2174175"/>
            <a:ext cx="345523" cy="2187726"/>
          </a:xfrm>
          <a:prstGeom prst="rect">
            <a:avLst/>
          </a:prstGeom>
          <a:noFill/>
          <a:ln>
            <a:noFill/>
          </a:ln>
        </p:spPr>
      </p:pic>
      <p:sp>
        <p:nvSpPr>
          <p:cNvPr id="621" name="Google Shape;621;p65"/>
          <p:cNvSpPr txBox="1"/>
          <p:nvPr/>
        </p:nvSpPr>
        <p:spPr>
          <a:xfrm>
            <a:off x="1529250" y="4438100"/>
            <a:ext cx="1964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100">
                <a:solidFill>
                  <a:schemeClr val="dk1"/>
                </a:solidFill>
                <a:latin typeface="Hanken Grotesk"/>
                <a:ea typeface="Hanken Grotesk"/>
                <a:cs typeface="Hanken Grotesk"/>
                <a:sym typeface="Hanken Grotesk"/>
              </a:rPr>
              <a:t>Validation and rest dataset</a:t>
            </a:r>
            <a:endParaRPr b="1" sz="1100">
              <a:solidFill>
                <a:schemeClr val="dk1"/>
              </a:solidFill>
              <a:latin typeface="Hanken Grotesk"/>
              <a:ea typeface="Hanken Grotesk"/>
              <a:cs typeface="Hanken Grotesk"/>
              <a:sym typeface="Hanken Grotesk"/>
            </a:endParaRPr>
          </a:p>
        </p:txBody>
      </p:sp>
      <p:cxnSp>
        <p:nvCxnSpPr>
          <p:cNvPr id="622" name="Google Shape;622;p65"/>
          <p:cNvCxnSpPr/>
          <p:nvPr/>
        </p:nvCxnSpPr>
        <p:spPr>
          <a:xfrm>
            <a:off x="2740363" y="3361038"/>
            <a:ext cx="2247900" cy="7800"/>
          </a:xfrm>
          <a:prstGeom prst="straightConnector1">
            <a:avLst/>
          </a:prstGeom>
          <a:noFill/>
          <a:ln cap="flat" cmpd="sng" w="19050">
            <a:solidFill>
              <a:srgbClr val="CC0000"/>
            </a:solidFill>
            <a:prstDash val="solid"/>
            <a:round/>
            <a:headEnd len="med" w="med" type="none"/>
            <a:tailEnd len="med" w="med" type="triangle"/>
          </a:ln>
        </p:spPr>
      </p:cxnSp>
      <p:pic>
        <p:nvPicPr>
          <p:cNvPr id="623" name="Google Shape;623;p65"/>
          <p:cNvPicPr preferRelativeResize="0"/>
          <p:nvPr/>
        </p:nvPicPr>
        <p:blipFill rotWithShape="1">
          <a:blip r:embed="rId3">
            <a:alphaModFix/>
          </a:blip>
          <a:srcRect b="0" l="35079" r="57864" t="12195"/>
          <a:stretch/>
        </p:blipFill>
        <p:spPr>
          <a:xfrm>
            <a:off x="5030313" y="2249325"/>
            <a:ext cx="345523" cy="2187726"/>
          </a:xfrm>
          <a:prstGeom prst="rect">
            <a:avLst/>
          </a:prstGeom>
          <a:noFill/>
          <a:ln>
            <a:noFill/>
          </a:ln>
        </p:spPr>
      </p:pic>
      <p:sp>
        <p:nvSpPr>
          <p:cNvPr id="624" name="Google Shape;624;p65"/>
          <p:cNvSpPr txBox="1"/>
          <p:nvPr/>
        </p:nvSpPr>
        <p:spPr>
          <a:xfrm>
            <a:off x="3493950" y="2835650"/>
            <a:ext cx="1550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100">
                <a:solidFill>
                  <a:schemeClr val="dk1"/>
                </a:solidFill>
                <a:latin typeface="Hanken Grotesk"/>
                <a:ea typeface="Hanken Grotesk"/>
                <a:cs typeface="Hanken Grotesk"/>
                <a:sym typeface="Hanken Grotesk"/>
              </a:rPr>
              <a:t>Matrix multiplication</a:t>
            </a:r>
            <a:endParaRPr b="1" sz="1100">
              <a:solidFill>
                <a:schemeClr val="dk1"/>
              </a:solidFill>
              <a:latin typeface="Hanken Grotesk"/>
              <a:ea typeface="Hanken Grotesk"/>
              <a:cs typeface="Hanken Grotesk"/>
              <a:sym typeface="Hanken Grotesk"/>
            </a:endParaRPr>
          </a:p>
        </p:txBody>
      </p:sp>
      <p:pic>
        <p:nvPicPr>
          <p:cNvPr id="625" name="Google Shape;625;p65"/>
          <p:cNvPicPr preferRelativeResize="0"/>
          <p:nvPr/>
        </p:nvPicPr>
        <p:blipFill rotWithShape="1">
          <a:blip r:embed="rId3">
            <a:alphaModFix/>
          </a:blip>
          <a:srcRect b="38258" l="44140" r="41273" t="44650"/>
          <a:stretch/>
        </p:blipFill>
        <p:spPr>
          <a:xfrm>
            <a:off x="6445650" y="3054075"/>
            <a:ext cx="714301" cy="425824"/>
          </a:xfrm>
          <a:prstGeom prst="rect">
            <a:avLst/>
          </a:prstGeom>
          <a:noFill/>
          <a:ln>
            <a:noFill/>
          </a:ln>
        </p:spPr>
      </p:pic>
      <p:sp>
        <p:nvSpPr>
          <p:cNvPr id="626" name="Google Shape;626;p65"/>
          <p:cNvSpPr/>
          <p:nvPr/>
        </p:nvSpPr>
        <p:spPr>
          <a:xfrm>
            <a:off x="5742800" y="3261450"/>
            <a:ext cx="302700" cy="2016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pic>
        <p:nvPicPr>
          <p:cNvPr id="627" name="Google Shape;627;p65"/>
          <p:cNvPicPr preferRelativeResize="0"/>
          <p:nvPr/>
        </p:nvPicPr>
        <p:blipFill rotWithShape="1">
          <a:blip r:embed="rId3">
            <a:alphaModFix/>
          </a:blip>
          <a:srcRect b="38258" l="44140" r="41273" t="44650"/>
          <a:stretch/>
        </p:blipFill>
        <p:spPr>
          <a:xfrm>
            <a:off x="6305550" y="3203950"/>
            <a:ext cx="714301" cy="425824"/>
          </a:xfrm>
          <a:prstGeom prst="rect">
            <a:avLst/>
          </a:prstGeom>
          <a:noFill/>
          <a:ln>
            <a:noFill/>
          </a:ln>
        </p:spPr>
      </p:pic>
      <p:sp>
        <p:nvSpPr>
          <p:cNvPr id="628" name="Google Shape;628;p65"/>
          <p:cNvSpPr txBox="1"/>
          <p:nvPr/>
        </p:nvSpPr>
        <p:spPr>
          <a:xfrm>
            <a:off x="5671800" y="3663750"/>
            <a:ext cx="2262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100">
                <a:solidFill>
                  <a:schemeClr val="dk1"/>
                </a:solidFill>
                <a:latin typeface="Hanken Grotesk"/>
                <a:ea typeface="Hanken Grotesk"/>
                <a:cs typeface="Hanken Grotesk"/>
                <a:sym typeface="Hanken Grotesk"/>
              </a:rPr>
              <a:t>Validation and test latent factors</a:t>
            </a:r>
            <a:endParaRPr b="1" sz="1100">
              <a:solidFill>
                <a:schemeClr val="dk1"/>
              </a:solidFill>
              <a:latin typeface="Hanken Grotesk"/>
              <a:ea typeface="Hanken Grotesk"/>
              <a:cs typeface="Hanken Grotesk"/>
              <a:sym typeface="Hanken Grotesk"/>
            </a:endParaRPr>
          </a:p>
        </p:txBody>
      </p:sp>
      <p:sp>
        <p:nvSpPr>
          <p:cNvPr id="629" name="Google Shape;629;p65"/>
          <p:cNvSpPr txBox="1"/>
          <p:nvPr/>
        </p:nvSpPr>
        <p:spPr>
          <a:xfrm>
            <a:off x="4399975" y="4361900"/>
            <a:ext cx="1846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100">
                <a:solidFill>
                  <a:schemeClr val="dk1"/>
                </a:solidFill>
                <a:latin typeface="Hanken Grotesk"/>
                <a:ea typeface="Hanken Grotesk"/>
                <a:cs typeface="Hanken Grotesk"/>
                <a:sym typeface="Hanken Grotesk"/>
              </a:rPr>
              <a:t>Trained weight matrix (W)</a:t>
            </a:r>
            <a:endParaRPr b="1" sz="1100">
              <a:solidFill>
                <a:schemeClr val="dk1"/>
              </a:solidFill>
              <a:latin typeface="Hanken Grotesk"/>
              <a:ea typeface="Hanken Grotesk"/>
              <a:cs typeface="Hanken Grotesk"/>
              <a:sym typeface="Hanken Grotesk"/>
            </a:endParaRPr>
          </a:p>
        </p:txBody>
      </p:sp>
      <p:pic>
        <p:nvPicPr>
          <p:cNvPr id="630" name="Google Shape;630;p65" title="체크박스_05.png"/>
          <p:cNvPicPr preferRelativeResize="0"/>
          <p:nvPr/>
        </p:nvPicPr>
        <p:blipFill>
          <a:blip r:embed="rId4">
            <a:alphaModFix/>
          </a:blip>
          <a:stretch>
            <a:fillRect/>
          </a:stretch>
        </p:blipFill>
        <p:spPr>
          <a:xfrm>
            <a:off x="1618225" y="2271098"/>
            <a:ext cx="2187725" cy="2187725"/>
          </a:xfrm>
          <a:prstGeom prst="rect">
            <a:avLst/>
          </a:prstGeom>
          <a:noFill/>
          <a:ln>
            <a:noFill/>
          </a:ln>
        </p:spPr>
      </p:pic>
      <p:sp>
        <p:nvSpPr>
          <p:cNvPr id="631" name="Google Shape;631;p65"/>
          <p:cNvSpPr txBox="1"/>
          <p:nvPr>
            <p:ph idx="1" type="body"/>
          </p:nvPr>
        </p:nvSpPr>
        <p:spPr>
          <a:xfrm>
            <a:off x="720000" y="1638400"/>
            <a:ext cx="7704000" cy="795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ko" sz="1300">
                <a:solidFill>
                  <a:srgbClr val="1155CC"/>
                </a:solidFill>
              </a:rPr>
              <a:t>Solution: </a:t>
            </a:r>
            <a:r>
              <a:rPr b="1" lang="ko" sz="1300"/>
              <a:t>Extracted </a:t>
            </a:r>
            <a:r>
              <a:rPr lang="ko" sz="1300"/>
              <a:t>the trained weight matrix (</a:t>
            </a:r>
            <a:r>
              <a:rPr b="1" lang="ko" sz="1300"/>
              <a:t>W</a:t>
            </a:r>
            <a:r>
              <a:rPr lang="ko" sz="1300"/>
              <a:t>) and applied it to the </a:t>
            </a:r>
            <a:r>
              <a:rPr b="1" lang="ko" sz="1300"/>
              <a:t>validation </a:t>
            </a:r>
            <a:r>
              <a:rPr lang="ko" sz="1300"/>
              <a:t>and </a:t>
            </a:r>
            <a:r>
              <a:rPr b="1" lang="ko" sz="1300"/>
              <a:t>test </a:t>
            </a:r>
            <a:r>
              <a:rPr lang="ko" sz="1300"/>
              <a:t>sets to compute their latent factors (</a:t>
            </a:r>
            <a:r>
              <a:rPr b="1" lang="ko" sz="1300"/>
              <a:t>Z</a:t>
            </a:r>
            <a:r>
              <a:rPr lang="ko" sz="1300"/>
              <a:t>)</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7">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3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6"/>
          <p:cNvSpPr txBox="1"/>
          <p:nvPr>
            <p:ph idx="1" type="body"/>
          </p:nvPr>
        </p:nvSpPr>
        <p:spPr>
          <a:xfrm>
            <a:off x="720000" y="1379225"/>
            <a:ext cx="7704000" cy="306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ko">
                <a:solidFill>
                  <a:srgbClr val="CC0000"/>
                </a:solidFill>
              </a:rPr>
              <a:t>Problem:</a:t>
            </a:r>
            <a:r>
              <a:rPr lang="ko"/>
              <a:t> The latent space must capture sufficient information from </a:t>
            </a:r>
            <a:r>
              <a:rPr b="1" lang="ko"/>
              <a:t>all omics layers</a:t>
            </a:r>
            <a:endParaRPr/>
          </a:p>
          <a:p>
            <a:pPr indent="-317500" lvl="0" marL="457200" rtl="0" algn="l">
              <a:spcBef>
                <a:spcPts val="0"/>
              </a:spcBef>
              <a:spcAft>
                <a:spcPts val="0"/>
              </a:spcAft>
              <a:buSzPts val="1400"/>
              <a:buChar char="→"/>
            </a:pPr>
            <a:r>
              <a:rPr b="1" lang="ko">
                <a:solidFill>
                  <a:srgbClr val="1155CC"/>
                </a:solidFill>
              </a:rPr>
              <a:t>Solution: </a:t>
            </a:r>
            <a:r>
              <a:rPr lang="ko"/>
              <a:t>Assessed the </a:t>
            </a:r>
            <a:r>
              <a:rPr b="1" lang="ko"/>
              <a:t>total variance explained (VE) by</a:t>
            </a:r>
            <a:r>
              <a:rPr lang="ko"/>
              <a:t> </a:t>
            </a:r>
            <a:r>
              <a:rPr b="1" lang="ko"/>
              <a:t>each omics</a:t>
            </a:r>
            <a:r>
              <a:rPr lang="ko"/>
              <a:t> layer across factors</a:t>
            </a:r>
            <a:endParaRPr/>
          </a:p>
        </p:txBody>
      </p:sp>
      <p:pic>
        <p:nvPicPr>
          <p:cNvPr id="637" name="Google Shape;637;p66"/>
          <p:cNvPicPr preferRelativeResize="0"/>
          <p:nvPr/>
        </p:nvPicPr>
        <p:blipFill>
          <a:blip r:embed="rId3">
            <a:alphaModFix/>
          </a:blip>
          <a:stretch>
            <a:fillRect/>
          </a:stretch>
        </p:blipFill>
        <p:spPr>
          <a:xfrm>
            <a:off x="2525375" y="2052013"/>
            <a:ext cx="4073149" cy="2513725"/>
          </a:xfrm>
          <a:prstGeom prst="rect">
            <a:avLst/>
          </a:prstGeom>
          <a:noFill/>
          <a:ln>
            <a:noFill/>
          </a:ln>
        </p:spPr>
      </p:pic>
      <p:sp>
        <p:nvSpPr>
          <p:cNvPr id="638" name="Google Shape;638;p66"/>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Integration Quality Assessment</a:t>
            </a:r>
            <a:r>
              <a:rPr lang="ko" sz="1900">
                <a:solidFill>
                  <a:srgbClr val="333333"/>
                </a:solidFill>
                <a:latin typeface="Figtree Medium"/>
                <a:ea typeface="Figtree Medium"/>
                <a:cs typeface="Figtree Medium"/>
                <a:sym typeface="Figtree Medium"/>
              </a:rPr>
              <a:t> </a:t>
            </a:r>
            <a:endParaRPr b="1" sz="1900">
              <a:solidFill>
                <a:srgbClr val="FF0000"/>
              </a:solidFill>
              <a:latin typeface="Figtree"/>
              <a:ea typeface="Figtree"/>
              <a:cs typeface="Figtree"/>
              <a:sym typeface="Figtree"/>
            </a:endParaRPr>
          </a:p>
        </p:txBody>
      </p:sp>
      <p:sp>
        <p:nvSpPr>
          <p:cNvPr id="639" name="Google Shape;639;p66"/>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CC0000"/>
                </a:solidFill>
                <a:latin typeface="Figtree Black"/>
                <a:ea typeface="Figtree Black"/>
                <a:cs typeface="Figtree Black"/>
                <a:sym typeface="Figtree Black"/>
              </a:rPr>
              <a:t>Inter</a:t>
            </a:r>
            <a:r>
              <a:rPr lang="ko" sz="2800">
                <a:solidFill>
                  <a:srgbClr val="333333"/>
                </a:solidFill>
                <a:latin typeface="Figtree Black"/>
                <a:ea typeface="Figtree Black"/>
                <a:cs typeface="Figtree Black"/>
                <a:sym typeface="Figtree Black"/>
              </a:rPr>
              <a:t>-Cohort Preprocessing</a:t>
            </a:r>
            <a:endParaRPr sz="2800">
              <a:solidFill>
                <a:srgbClr val="333333"/>
              </a:solidFill>
              <a:latin typeface="Figtree Black"/>
              <a:ea typeface="Figtree Black"/>
              <a:cs typeface="Figtree Black"/>
              <a:sym typeface="Figtree Black"/>
            </a:endParaRPr>
          </a:p>
        </p:txBody>
      </p:sp>
      <p:cxnSp>
        <p:nvCxnSpPr>
          <p:cNvPr id="640" name="Google Shape;640;p66"/>
          <p:cNvCxnSpPr/>
          <p:nvPr/>
        </p:nvCxnSpPr>
        <p:spPr>
          <a:xfrm flipH="1">
            <a:off x="5245138" y="2256325"/>
            <a:ext cx="6900" cy="2105100"/>
          </a:xfrm>
          <a:prstGeom prst="straightConnector1">
            <a:avLst/>
          </a:prstGeom>
          <a:noFill/>
          <a:ln cap="flat" cmpd="sng" w="19050">
            <a:solidFill>
              <a:schemeClr val="accent1"/>
            </a:solidFill>
            <a:prstDash val="dot"/>
            <a:round/>
            <a:headEnd len="med" w="med" type="none"/>
            <a:tailEnd len="med" w="med" type="none"/>
          </a:ln>
        </p:spPr>
      </p:cxnSp>
      <p:sp>
        <p:nvSpPr>
          <p:cNvPr id="641" name="Google Shape;641;p66"/>
          <p:cNvSpPr txBox="1"/>
          <p:nvPr>
            <p:ph idx="1" type="body"/>
          </p:nvPr>
        </p:nvSpPr>
        <p:spPr>
          <a:xfrm>
            <a:off x="5063938" y="4259075"/>
            <a:ext cx="369300" cy="31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700">
                <a:solidFill>
                  <a:schemeClr val="accent1"/>
                </a:solidFill>
                <a:highlight>
                  <a:srgbClr val="FFD966"/>
                </a:highlight>
              </a:rPr>
              <a:t>30</a:t>
            </a:r>
            <a:endParaRPr b="1" sz="700">
              <a:solidFill>
                <a:schemeClr val="accent1"/>
              </a:solidFill>
              <a:highlight>
                <a:srgbClr val="FFD966"/>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7"/>
          <p:cNvSpPr txBox="1"/>
          <p:nvPr>
            <p:ph type="title"/>
          </p:nvPr>
        </p:nvSpPr>
        <p:spPr>
          <a:xfrm>
            <a:off x="1216475" y="1977150"/>
            <a:ext cx="5067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sz="3000"/>
              <a:t>Data Modelling</a:t>
            </a:r>
            <a:endParaRPr sz="3000"/>
          </a:p>
        </p:txBody>
      </p:sp>
      <p:sp>
        <p:nvSpPr>
          <p:cNvPr id="647" name="Google Shape;647;p67"/>
          <p:cNvSpPr txBox="1"/>
          <p:nvPr>
            <p:ph idx="1" type="subTitle"/>
          </p:nvPr>
        </p:nvSpPr>
        <p:spPr>
          <a:xfrm>
            <a:off x="1216475" y="2730750"/>
            <a:ext cx="5067600" cy="43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Applying </a:t>
            </a:r>
            <a:r>
              <a:rPr b="1" lang="ko"/>
              <a:t>Machine Learning </a:t>
            </a:r>
            <a:endParaRPr/>
          </a:p>
        </p:txBody>
      </p:sp>
      <p:sp>
        <p:nvSpPr>
          <p:cNvPr id="648" name="Google Shape;648;p67"/>
          <p:cNvSpPr txBox="1"/>
          <p:nvPr>
            <p:ph idx="2" type="title"/>
          </p:nvPr>
        </p:nvSpPr>
        <p:spPr>
          <a:xfrm>
            <a:off x="720000" y="533550"/>
            <a:ext cx="824400" cy="7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04</a:t>
            </a:r>
            <a:endParaRPr/>
          </a:p>
        </p:txBody>
      </p:sp>
      <p:pic>
        <p:nvPicPr>
          <p:cNvPr id="649" name="Google Shape;649;p67"/>
          <p:cNvPicPr preferRelativeResize="0"/>
          <p:nvPr/>
        </p:nvPicPr>
        <p:blipFill rotWithShape="1">
          <a:blip r:embed="rId3">
            <a:alphaModFix amt="50000"/>
          </a:blip>
          <a:srcRect b="4716" l="0" r="0" t="0"/>
          <a:stretch/>
        </p:blipFill>
        <p:spPr>
          <a:xfrm>
            <a:off x="4327750" y="711300"/>
            <a:ext cx="3868500" cy="3720900"/>
          </a:xfrm>
          <a:prstGeom prst="roundRect">
            <a:avLst>
              <a:gd fmla="val 39247" name="adj"/>
            </a:avLst>
          </a:prstGeom>
          <a:noFill/>
          <a:ln>
            <a:noFill/>
          </a:ln>
        </p:spPr>
      </p:pic>
      <p:pic>
        <p:nvPicPr>
          <p:cNvPr id="650" name="Google Shape;650;p67"/>
          <p:cNvPicPr preferRelativeResize="0"/>
          <p:nvPr/>
        </p:nvPicPr>
        <p:blipFill rotWithShape="1">
          <a:blip r:embed="rId4">
            <a:alphaModFix/>
          </a:blip>
          <a:srcRect b="3909" l="50082" r="0" t="47643"/>
          <a:stretch/>
        </p:blipFill>
        <p:spPr>
          <a:xfrm>
            <a:off x="6264950" y="2571750"/>
            <a:ext cx="1930800" cy="1891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8"/>
          <p:cNvSpPr txBox="1"/>
          <p:nvPr>
            <p:ph idx="1" type="body"/>
          </p:nvPr>
        </p:nvSpPr>
        <p:spPr>
          <a:xfrm>
            <a:off x="720000" y="1379225"/>
            <a:ext cx="7704000" cy="3069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ko" sz="1300">
                <a:solidFill>
                  <a:srgbClr val="CC0000"/>
                </a:solidFill>
              </a:rPr>
              <a:t>Problem:</a:t>
            </a:r>
            <a:r>
              <a:rPr lang="ko" sz="1300"/>
              <a:t> K-means clustering is sensitive to both initialization and sample distribution</a:t>
            </a:r>
            <a:endParaRPr sz="1300"/>
          </a:p>
          <a:p>
            <a:pPr indent="-311150" lvl="0" marL="457200" rtl="0" algn="l">
              <a:spcBef>
                <a:spcPts val="0"/>
              </a:spcBef>
              <a:spcAft>
                <a:spcPts val="0"/>
              </a:spcAft>
              <a:buSzPts val="1300"/>
              <a:buChar char="→"/>
            </a:pPr>
            <a:r>
              <a:rPr b="1" lang="ko" sz="1300">
                <a:solidFill>
                  <a:srgbClr val="1155CC"/>
                </a:solidFill>
              </a:rPr>
              <a:t>Solution: </a:t>
            </a:r>
            <a:r>
              <a:rPr lang="ko" sz="1300"/>
              <a:t>Used a </a:t>
            </a:r>
            <a:r>
              <a:rPr b="1" lang="ko" sz="1300"/>
              <a:t>bootstrap-based K-means clustering</a:t>
            </a:r>
            <a:r>
              <a:rPr lang="ko" sz="1300"/>
              <a:t> to improve robustness.</a:t>
            </a:r>
            <a:endParaRPr sz="1300"/>
          </a:p>
          <a:p>
            <a:pPr indent="-311150" lvl="1" marL="914400" rtl="0" algn="l">
              <a:spcBef>
                <a:spcPts val="0"/>
              </a:spcBef>
              <a:spcAft>
                <a:spcPts val="0"/>
              </a:spcAft>
              <a:buSzPts val="1300"/>
              <a:buChar char="○"/>
            </a:pPr>
            <a:r>
              <a:rPr lang="ko" sz="1300"/>
              <a:t>Generated consensus matrix (values in [0,1]) from Training set</a:t>
            </a:r>
            <a:endParaRPr sz="1300"/>
          </a:p>
          <a:p>
            <a:pPr indent="-311150" lvl="1" marL="914400" rtl="0" algn="l">
              <a:spcBef>
                <a:spcPts val="0"/>
              </a:spcBef>
              <a:spcAft>
                <a:spcPts val="0"/>
              </a:spcAft>
              <a:buSzPts val="1300"/>
              <a:buChar char="○"/>
            </a:pPr>
            <a:r>
              <a:rPr lang="ko" sz="1300"/>
              <a:t>Used hierarchical clustering to extract cluster label from the consensus matrix</a:t>
            </a:r>
            <a:endParaRPr sz="1300"/>
          </a:p>
        </p:txBody>
      </p:sp>
      <p:sp>
        <p:nvSpPr>
          <p:cNvPr id="656" name="Google Shape;656;p68"/>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333333"/>
                </a:solidFill>
                <a:latin typeface="Figtree Black"/>
                <a:ea typeface="Figtree Black"/>
                <a:cs typeface="Figtree Black"/>
                <a:sym typeface="Figtree Black"/>
              </a:rPr>
              <a:t>Clustering</a:t>
            </a:r>
            <a:endParaRPr sz="2800">
              <a:solidFill>
                <a:srgbClr val="333333"/>
              </a:solidFill>
              <a:latin typeface="Figtree Black"/>
              <a:ea typeface="Figtree Black"/>
              <a:cs typeface="Figtree Black"/>
              <a:sym typeface="Figtree Black"/>
            </a:endParaRPr>
          </a:p>
        </p:txBody>
      </p:sp>
      <p:sp>
        <p:nvSpPr>
          <p:cNvPr id="657" name="Google Shape;657;p68"/>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Consensus Clustering on the Training Set</a:t>
            </a:r>
            <a:endParaRPr sz="1900">
              <a:solidFill>
                <a:srgbClr val="333333"/>
              </a:solidFill>
              <a:latin typeface="Figtree Medium"/>
              <a:ea typeface="Figtree Medium"/>
              <a:cs typeface="Figtree Medium"/>
              <a:sym typeface="Figtree Medium"/>
            </a:endParaRPr>
          </a:p>
        </p:txBody>
      </p:sp>
      <p:grpSp>
        <p:nvGrpSpPr>
          <p:cNvPr id="658" name="Google Shape;658;p68"/>
          <p:cNvGrpSpPr/>
          <p:nvPr/>
        </p:nvGrpSpPr>
        <p:grpSpPr>
          <a:xfrm>
            <a:off x="395238" y="2448775"/>
            <a:ext cx="8333425" cy="2296449"/>
            <a:chOff x="395238" y="2296375"/>
            <a:chExt cx="8333425" cy="2296449"/>
          </a:xfrm>
        </p:grpSpPr>
        <p:pic>
          <p:nvPicPr>
            <p:cNvPr id="659" name="Google Shape;659;p68"/>
            <p:cNvPicPr preferRelativeResize="0"/>
            <p:nvPr/>
          </p:nvPicPr>
          <p:blipFill>
            <a:blip r:embed="rId3">
              <a:alphaModFix/>
            </a:blip>
            <a:stretch>
              <a:fillRect/>
            </a:stretch>
          </p:blipFill>
          <p:spPr>
            <a:xfrm>
              <a:off x="395238" y="2296400"/>
              <a:ext cx="2690975" cy="2296418"/>
            </a:xfrm>
            <a:prstGeom prst="rect">
              <a:avLst/>
            </a:prstGeom>
            <a:noFill/>
            <a:ln>
              <a:noFill/>
            </a:ln>
          </p:spPr>
        </p:pic>
        <p:pic>
          <p:nvPicPr>
            <p:cNvPr id="660" name="Google Shape;660;p68"/>
            <p:cNvPicPr preferRelativeResize="0"/>
            <p:nvPr/>
          </p:nvPicPr>
          <p:blipFill>
            <a:blip r:embed="rId4">
              <a:alphaModFix/>
            </a:blip>
            <a:stretch>
              <a:fillRect/>
            </a:stretch>
          </p:blipFill>
          <p:spPr>
            <a:xfrm>
              <a:off x="6037687" y="2296375"/>
              <a:ext cx="2690975" cy="2296449"/>
            </a:xfrm>
            <a:prstGeom prst="rect">
              <a:avLst/>
            </a:prstGeom>
            <a:noFill/>
            <a:ln>
              <a:noFill/>
            </a:ln>
          </p:spPr>
        </p:pic>
        <p:pic>
          <p:nvPicPr>
            <p:cNvPr id="661" name="Google Shape;661;p68"/>
            <p:cNvPicPr preferRelativeResize="0"/>
            <p:nvPr/>
          </p:nvPicPr>
          <p:blipFill rotWithShape="1">
            <a:blip r:embed="rId5">
              <a:alphaModFix/>
            </a:blip>
            <a:srcRect b="0" l="0" r="-623" t="0"/>
            <a:stretch/>
          </p:blipFill>
          <p:spPr>
            <a:xfrm>
              <a:off x="3216475" y="2296375"/>
              <a:ext cx="2707713" cy="2296449"/>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69"/>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Consensus Clustering on the Training Set</a:t>
            </a:r>
            <a:endParaRPr sz="1900">
              <a:solidFill>
                <a:srgbClr val="333333"/>
              </a:solidFill>
              <a:latin typeface="Figtree Medium"/>
              <a:ea typeface="Figtree Medium"/>
              <a:cs typeface="Figtree Medium"/>
              <a:sym typeface="Figtree Medium"/>
            </a:endParaRPr>
          </a:p>
        </p:txBody>
      </p:sp>
      <p:sp>
        <p:nvSpPr>
          <p:cNvPr id="667" name="Google Shape;667;p69"/>
          <p:cNvSpPr txBox="1"/>
          <p:nvPr>
            <p:ph idx="1" type="body"/>
          </p:nvPr>
        </p:nvSpPr>
        <p:spPr>
          <a:xfrm>
            <a:off x="720000" y="1379225"/>
            <a:ext cx="7704000" cy="306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ko">
                <a:solidFill>
                  <a:srgbClr val="CC0000"/>
                </a:solidFill>
              </a:rPr>
              <a:t>Problem: </a:t>
            </a:r>
            <a:r>
              <a:rPr lang="ko"/>
              <a:t>Relying on a single clustering metric can lead to suboptimal or unstable results when determining k.</a:t>
            </a:r>
            <a:endParaRPr/>
          </a:p>
          <a:p>
            <a:pPr indent="-317500" lvl="0" marL="457200" rtl="0" algn="l">
              <a:spcBef>
                <a:spcPts val="0"/>
              </a:spcBef>
              <a:spcAft>
                <a:spcPts val="0"/>
              </a:spcAft>
              <a:buSzPts val="1400"/>
              <a:buChar char="→"/>
            </a:pPr>
            <a:r>
              <a:rPr b="1" lang="ko">
                <a:solidFill>
                  <a:srgbClr val="1155CC"/>
                </a:solidFill>
              </a:rPr>
              <a:t>Solution: </a:t>
            </a:r>
            <a:r>
              <a:rPr lang="ko"/>
              <a:t>Introduced a </a:t>
            </a:r>
            <a:r>
              <a:rPr b="1" lang="ko"/>
              <a:t>Combined Score:</a:t>
            </a:r>
            <a:endParaRPr sz="1100">
              <a:solidFill>
                <a:srgbClr val="000000"/>
              </a:solidFill>
            </a:endParaRPr>
          </a:p>
          <a:p>
            <a:pPr indent="0" lvl="0" marL="0" rtl="0" algn="l">
              <a:spcBef>
                <a:spcPts val="0"/>
              </a:spcBef>
              <a:spcAft>
                <a:spcPts val="0"/>
              </a:spcAft>
              <a:buNone/>
            </a:pPr>
            <a:r>
              <a:t/>
            </a:r>
            <a:endParaRPr/>
          </a:p>
          <a:p>
            <a:pPr indent="0" lvl="0" marL="457200" rtl="0" algn="ctr">
              <a:spcBef>
                <a:spcPts val="0"/>
              </a:spcBef>
              <a:spcAft>
                <a:spcPts val="0"/>
              </a:spcAft>
              <a:buNone/>
            </a:pPr>
            <a:r>
              <a:t/>
            </a:r>
            <a:endParaRPr/>
          </a:p>
        </p:txBody>
      </p:sp>
      <p:sp>
        <p:nvSpPr>
          <p:cNvPr id="668" name="Google Shape;668;p69"/>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chemeClr val="dk1"/>
                </a:solidFill>
                <a:latin typeface="Figtree Black"/>
                <a:ea typeface="Figtree Black"/>
                <a:cs typeface="Figtree Black"/>
                <a:sym typeface="Figtree Black"/>
              </a:rPr>
              <a:t>Clustering</a:t>
            </a:r>
            <a:endParaRPr sz="2800">
              <a:solidFill>
                <a:srgbClr val="333333"/>
              </a:solidFill>
              <a:latin typeface="Figtree Black"/>
              <a:ea typeface="Figtree Black"/>
              <a:cs typeface="Figtree Black"/>
              <a:sym typeface="Figtree Black"/>
            </a:endParaRPr>
          </a:p>
        </p:txBody>
      </p:sp>
      <p:pic>
        <p:nvPicPr>
          <p:cNvPr id="669" name="Google Shape;669;p69"/>
          <p:cNvPicPr preferRelativeResize="0"/>
          <p:nvPr/>
        </p:nvPicPr>
        <p:blipFill>
          <a:blip r:embed="rId3">
            <a:alphaModFix/>
          </a:blip>
          <a:stretch>
            <a:fillRect/>
          </a:stretch>
        </p:blipFill>
        <p:spPr>
          <a:xfrm>
            <a:off x="1930359" y="2252650"/>
            <a:ext cx="5263179" cy="572700"/>
          </a:xfrm>
          <a:prstGeom prst="rect">
            <a:avLst/>
          </a:prstGeom>
          <a:noFill/>
          <a:ln>
            <a:noFill/>
          </a:ln>
        </p:spPr>
      </p:pic>
      <p:pic>
        <p:nvPicPr>
          <p:cNvPr id="670" name="Google Shape;670;p69"/>
          <p:cNvPicPr preferRelativeResize="0"/>
          <p:nvPr/>
        </p:nvPicPr>
        <p:blipFill rotWithShape="1">
          <a:blip r:embed="rId4">
            <a:alphaModFix/>
          </a:blip>
          <a:srcRect b="0" l="0" r="0" t="11245"/>
          <a:stretch/>
        </p:blipFill>
        <p:spPr>
          <a:xfrm>
            <a:off x="1220975" y="2905325"/>
            <a:ext cx="6702050" cy="1916200"/>
          </a:xfrm>
          <a:prstGeom prst="rect">
            <a:avLst/>
          </a:prstGeom>
          <a:noFill/>
          <a:ln>
            <a:noFill/>
          </a:ln>
        </p:spPr>
      </p:pic>
      <p:sp>
        <p:nvSpPr>
          <p:cNvPr id="671" name="Google Shape;671;p69"/>
          <p:cNvSpPr/>
          <p:nvPr/>
        </p:nvSpPr>
        <p:spPr>
          <a:xfrm>
            <a:off x="6316800" y="3132875"/>
            <a:ext cx="383400" cy="15675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0"/>
          <p:cNvSpPr txBox="1"/>
          <p:nvPr>
            <p:ph idx="1" type="body"/>
          </p:nvPr>
        </p:nvSpPr>
        <p:spPr>
          <a:xfrm>
            <a:off x="720000" y="1379225"/>
            <a:ext cx="7704000" cy="306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ko">
                <a:solidFill>
                  <a:srgbClr val="CC0000"/>
                </a:solidFill>
              </a:rPr>
              <a:t>Problem: </a:t>
            </a:r>
            <a:r>
              <a:rPr lang="ko"/>
              <a:t>Different methods for assigning cluster labels from the consensus matrix can lead to imbalanced clusters</a:t>
            </a:r>
            <a:endParaRPr/>
          </a:p>
          <a:p>
            <a:pPr indent="-317500" lvl="0" marL="457200" rtl="0" algn="l">
              <a:spcBef>
                <a:spcPts val="0"/>
              </a:spcBef>
              <a:spcAft>
                <a:spcPts val="0"/>
              </a:spcAft>
              <a:buSzPts val="1400"/>
              <a:buChar char="→"/>
            </a:pPr>
            <a:r>
              <a:rPr b="1" lang="ko">
                <a:solidFill>
                  <a:srgbClr val="1155CC"/>
                </a:solidFill>
              </a:rPr>
              <a:t>Solution: </a:t>
            </a:r>
            <a:r>
              <a:rPr lang="ko"/>
              <a:t>Used </a:t>
            </a:r>
            <a:r>
              <a:rPr b="1" lang="ko"/>
              <a:t>Shannon entropy</a:t>
            </a:r>
            <a:r>
              <a:rPr lang="ko"/>
              <a:t> to quantify the cluster balance</a:t>
            </a:r>
            <a:endParaRPr/>
          </a:p>
          <a:p>
            <a:pPr indent="-317500" lvl="1" marL="914400" rtl="0" algn="l">
              <a:spcBef>
                <a:spcPts val="0"/>
              </a:spcBef>
              <a:spcAft>
                <a:spcPts val="0"/>
              </a:spcAft>
              <a:buSzPts val="1400"/>
              <a:buChar char="○"/>
            </a:pPr>
            <a:r>
              <a:rPr lang="ko"/>
              <a:t>We used result of ‘</a:t>
            </a:r>
            <a:r>
              <a:rPr lang="ko">
                <a:solidFill>
                  <a:srgbClr val="C03D3E"/>
                </a:solidFill>
              </a:rPr>
              <a:t>Hierarchical- complete</a:t>
            </a:r>
            <a:r>
              <a:rPr lang="ko"/>
              <a:t>’ for later classification</a:t>
            </a:r>
            <a:endParaRPr/>
          </a:p>
          <a:p>
            <a:pPr indent="0" lvl="0" marL="0" rtl="0" algn="l">
              <a:spcBef>
                <a:spcPts val="0"/>
              </a:spcBef>
              <a:spcAft>
                <a:spcPts val="0"/>
              </a:spcAft>
              <a:buNone/>
            </a:pPr>
            <a:r>
              <a:t/>
            </a:r>
            <a:endParaRPr/>
          </a:p>
        </p:txBody>
      </p:sp>
      <p:sp>
        <p:nvSpPr>
          <p:cNvPr id="677" name="Google Shape;677;p70"/>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333333"/>
                </a:solidFill>
                <a:latin typeface="Figtree Black"/>
                <a:ea typeface="Figtree Black"/>
                <a:cs typeface="Figtree Black"/>
                <a:sym typeface="Figtree Black"/>
              </a:rPr>
              <a:t>Clustering</a:t>
            </a:r>
            <a:endParaRPr sz="2800">
              <a:solidFill>
                <a:srgbClr val="333333"/>
              </a:solidFill>
              <a:latin typeface="Figtree Black"/>
              <a:ea typeface="Figtree Black"/>
              <a:cs typeface="Figtree Black"/>
              <a:sym typeface="Figtree Black"/>
            </a:endParaRPr>
          </a:p>
        </p:txBody>
      </p:sp>
      <p:sp>
        <p:nvSpPr>
          <p:cNvPr id="678" name="Google Shape;678;p70"/>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Consensus Clustering on the Training Set</a:t>
            </a:r>
            <a:endParaRPr sz="1900">
              <a:solidFill>
                <a:srgbClr val="333333"/>
              </a:solidFill>
              <a:latin typeface="Figtree Medium"/>
              <a:ea typeface="Figtree Medium"/>
              <a:cs typeface="Figtree Medium"/>
              <a:sym typeface="Figtree Medium"/>
            </a:endParaRPr>
          </a:p>
        </p:txBody>
      </p:sp>
      <p:pic>
        <p:nvPicPr>
          <p:cNvPr id="679" name="Google Shape;679;p70"/>
          <p:cNvPicPr preferRelativeResize="0"/>
          <p:nvPr/>
        </p:nvPicPr>
        <p:blipFill rotWithShape="1">
          <a:blip r:embed="rId3">
            <a:alphaModFix/>
          </a:blip>
          <a:srcRect b="0" l="0" r="32523" t="0"/>
          <a:stretch/>
        </p:blipFill>
        <p:spPr>
          <a:xfrm>
            <a:off x="2778975" y="2478850"/>
            <a:ext cx="3108725" cy="2327825"/>
          </a:xfrm>
          <a:prstGeom prst="rect">
            <a:avLst/>
          </a:prstGeom>
          <a:noFill/>
          <a:ln>
            <a:noFill/>
          </a:ln>
        </p:spPr>
      </p:pic>
      <p:pic>
        <p:nvPicPr>
          <p:cNvPr id="680" name="Google Shape;680;p70"/>
          <p:cNvPicPr preferRelativeResize="0"/>
          <p:nvPr/>
        </p:nvPicPr>
        <p:blipFill rotWithShape="1">
          <a:blip r:embed="rId4">
            <a:alphaModFix/>
          </a:blip>
          <a:srcRect b="55716" l="67079" r="0" t="7884"/>
          <a:stretch/>
        </p:blipFill>
        <p:spPr>
          <a:xfrm>
            <a:off x="5987575" y="3108950"/>
            <a:ext cx="1551326" cy="866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1"/>
          <p:cNvSpPr txBox="1"/>
          <p:nvPr>
            <p:ph idx="1" type="body"/>
          </p:nvPr>
        </p:nvSpPr>
        <p:spPr>
          <a:xfrm>
            <a:off x="720000" y="1379225"/>
            <a:ext cx="7704000" cy="306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Hanken Grotesk"/>
              <a:buChar char="●"/>
            </a:pPr>
            <a:r>
              <a:rPr lang="ko">
                <a:solidFill>
                  <a:srgbClr val="434343"/>
                </a:solidFill>
              </a:rPr>
              <a:t>Computed the </a:t>
            </a:r>
            <a:r>
              <a:rPr b="1" lang="ko">
                <a:solidFill>
                  <a:srgbClr val="434343"/>
                </a:solidFill>
              </a:rPr>
              <a:t>distance to cluster centroids</a:t>
            </a:r>
            <a:r>
              <a:rPr lang="ko">
                <a:solidFill>
                  <a:srgbClr val="434343"/>
                </a:solidFill>
              </a:rPr>
              <a:t> in the latent space</a:t>
            </a:r>
            <a:endParaRPr>
              <a:solidFill>
                <a:srgbClr val="434343"/>
              </a:solidFill>
            </a:endParaRPr>
          </a:p>
          <a:p>
            <a:pPr indent="-317500" lvl="1" marL="914400" rtl="0" algn="l">
              <a:spcBef>
                <a:spcPts val="0"/>
              </a:spcBef>
              <a:spcAft>
                <a:spcPts val="0"/>
              </a:spcAft>
              <a:buSzPts val="1400"/>
              <a:buChar char="○"/>
            </a:pPr>
            <a:r>
              <a:rPr lang="ko">
                <a:solidFill>
                  <a:srgbClr val="434343"/>
                </a:solidFill>
              </a:rPr>
              <a:t>C</a:t>
            </a:r>
            <a:r>
              <a:rPr lang="ko">
                <a:solidFill>
                  <a:srgbClr val="434343"/>
                </a:solidFill>
              </a:rPr>
              <a:t>luster centroids </a:t>
            </a:r>
            <a:r>
              <a:rPr lang="ko"/>
              <a:t>were defined using clusters in Training data</a:t>
            </a:r>
            <a:endParaRPr/>
          </a:p>
          <a:p>
            <a:pPr indent="-317500" lvl="1" marL="914400" rtl="0" algn="l">
              <a:spcBef>
                <a:spcPts val="0"/>
              </a:spcBef>
              <a:spcAft>
                <a:spcPts val="0"/>
              </a:spcAft>
              <a:buSzPts val="1400"/>
              <a:buChar char="○"/>
            </a:pPr>
            <a:r>
              <a:rPr lang="ko"/>
              <a:t>Assigned cluster labels using </a:t>
            </a:r>
            <a:r>
              <a:rPr b="1" lang="ko"/>
              <a:t>Euclidean distance</a:t>
            </a:r>
            <a:endParaRPr b="1"/>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686" name="Google Shape;686;p71"/>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chemeClr val="dk1"/>
                </a:solidFill>
                <a:latin typeface="Figtree Black"/>
                <a:ea typeface="Figtree Black"/>
                <a:cs typeface="Figtree Black"/>
                <a:sym typeface="Figtree Black"/>
              </a:rPr>
              <a:t>Clustering</a:t>
            </a:r>
            <a:endParaRPr sz="2800">
              <a:solidFill>
                <a:srgbClr val="333333"/>
              </a:solidFill>
              <a:latin typeface="Figtree Black"/>
              <a:ea typeface="Figtree Black"/>
              <a:cs typeface="Figtree Black"/>
              <a:sym typeface="Figtree Black"/>
            </a:endParaRPr>
          </a:p>
        </p:txBody>
      </p:sp>
      <p:sp>
        <p:nvSpPr>
          <p:cNvPr id="687" name="Google Shape;687;p71"/>
          <p:cNvSpPr txBox="1"/>
          <p:nvPr/>
        </p:nvSpPr>
        <p:spPr>
          <a:xfrm>
            <a:off x="730050" y="3279925"/>
            <a:ext cx="7683900" cy="766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sz="1900">
              <a:solidFill>
                <a:srgbClr val="333333"/>
              </a:solidFill>
              <a:latin typeface="Figtree Medium"/>
              <a:ea typeface="Figtree Medium"/>
              <a:cs typeface="Figtree Medium"/>
              <a:sym typeface="Figtree Medium"/>
            </a:endParaRPr>
          </a:p>
        </p:txBody>
      </p:sp>
      <p:sp>
        <p:nvSpPr>
          <p:cNvPr id="688" name="Google Shape;688;p71"/>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chemeClr val="dk1"/>
                </a:solidFill>
                <a:latin typeface="Figtree Medium"/>
                <a:ea typeface="Figtree Medium"/>
                <a:cs typeface="Figtree Medium"/>
                <a:sym typeface="Figtree Medium"/>
              </a:rPr>
              <a:t>Cluster Label Assignment for</a:t>
            </a:r>
            <a:r>
              <a:rPr lang="ko" sz="1900">
                <a:solidFill>
                  <a:schemeClr val="dk1"/>
                </a:solidFill>
                <a:latin typeface="Figtree Medium"/>
                <a:ea typeface="Figtree Medium"/>
                <a:cs typeface="Figtree Medium"/>
                <a:sym typeface="Figtree Medium"/>
              </a:rPr>
              <a:t> Validation/Internal/External Test Sets</a:t>
            </a:r>
            <a:endParaRPr sz="1900">
              <a:solidFill>
                <a:srgbClr val="333333"/>
              </a:solidFill>
              <a:latin typeface="Figtree Medium"/>
              <a:ea typeface="Figtree Medium"/>
              <a:cs typeface="Figtree Medium"/>
              <a:sym typeface="Figtree Medium"/>
            </a:endParaRPr>
          </a:p>
        </p:txBody>
      </p:sp>
      <p:pic>
        <p:nvPicPr>
          <p:cNvPr id="689" name="Google Shape;689;p71"/>
          <p:cNvPicPr preferRelativeResize="0"/>
          <p:nvPr/>
        </p:nvPicPr>
        <p:blipFill>
          <a:blip r:embed="rId3">
            <a:alphaModFix/>
          </a:blip>
          <a:stretch>
            <a:fillRect/>
          </a:stretch>
        </p:blipFill>
        <p:spPr>
          <a:xfrm>
            <a:off x="539112" y="2483175"/>
            <a:ext cx="8065773" cy="20063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5"/>
          <p:cNvSpPr txBox="1"/>
          <p:nvPr>
            <p:ph idx="1" type="body"/>
          </p:nvPr>
        </p:nvSpPr>
        <p:spPr>
          <a:xfrm>
            <a:off x="720000" y="1223150"/>
            <a:ext cx="7704000" cy="819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ko"/>
              <a:t>Glioma = molecularly heterogeneous brain tumours </a:t>
            </a:r>
            <a:r>
              <a:rPr lang="ko"/>
              <a:t>[1]</a:t>
            </a:r>
            <a:endParaRPr/>
          </a:p>
          <a:p>
            <a:pPr indent="-317500" lvl="0" marL="457200" rtl="0" algn="l">
              <a:spcBef>
                <a:spcPts val="0"/>
              </a:spcBef>
              <a:spcAft>
                <a:spcPts val="0"/>
              </a:spcAft>
              <a:buSzPts val="1400"/>
              <a:buChar char="●"/>
            </a:pPr>
            <a:r>
              <a:rPr b="1" lang="ko"/>
              <a:t>Low-Grade Glioma (</a:t>
            </a:r>
            <a:r>
              <a:rPr b="1" lang="ko"/>
              <a:t>LGG) &amp; Glioblastoma Multiforme (GBM)</a:t>
            </a:r>
            <a:r>
              <a:rPr lang="ko"/>
              <a:t> = </a:t>
            </a:r>
            <a:r>
              <a:rPr lang="ko"/>
              <a:t>legacy clinical terms</a:t>
            </a:r>
            <a:r>
              <a:rPr lang="ko"/>
              <a:t> [2]</a:t>
            </a:r>
            <a:endParaRPr/>
          </a:p>
          <a:p>
            <a:pPr indent="-304800" lvl="1" marL="914400" rtl="0" algn="l">
              <a:spcBef>
                <a:spcPts val="0"/>
              </a:spcBef>
              <a:spcAft>
                <a:spcPts val="0"/>
              </a:spcAft>
              <a:buSzPts val="1200"/>
              <a:buChar char="○"/>
            </a:pPr>
            <a:r>
              <a:rPr lang="ko" sz="1200"/>
              <a:t>based on prognosis and histology → not strict definition</a:t>
            </a:r>
            <a:endParaRPr/>
          </a:p>
        </p:txBody>
      </p:sp>
      <p:sp>
        <p:nvSpPr>
          <p:cNvPr id="348" name="Google Shape;348;p45"/>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chemeClr val="dk1"/>
                </a:solidFill>
                <a:latin typeface="Figtree Black"/>
                <a:ea typeface="Figtree Black"/>
                <a:cs typeface="Figtree Black"/>
                <a:sym typeface="Figtree Black"/>
              </a:rPr>
              <a:t>Background</a:t>
            </a:r>
            <a:endParaRPr sz="2800">
              <a:solidFill>
                <a:schemeClr val="dk1"/>
              </a:solidFill>
              <a:latin typeface="Figtree Black"/>
              <a:ea typeface="Figtree Black"/>
              <a:cs typeface="Figtree Black"/>
              <a:sym typeface="Figtree Black"/>
            </a:endParaRPr>
          </a:p>
        </p:txBody>
      </p:sp>
      <p:sp>
        <p:nvSpPr>
          <p:cNvPr id="349" name="Google Shape;349;p45"/>
          <p:cNvSpPr txBox="1"/>
          <p:nvPr/>
        </p:nvSpPr>
        <p:spPr>
          <a:xfrm>
            <a:off x="720000" y="1928675"/>
            <a:ext cx="7704000" cy="864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CC0000"/>
              </a:buClr>
              <a:buSzPts val="1400"/>
              <a:buFont typeface="Hanken Grotesk"/>
              <a:buChar char="●"/>
            </a:pPr>
            <a:r>
              <a:rPr b="1" lang="ko">
                <a:solidFill>
                  <a:srgbClr val="CC0000"/>
                </a:solidFill>
                <a:latin typeface="Hanken Grotesk"/>
                <a:ea typeface="Hanken Grotesk"/>
                <a:cs typeface="Hanken Grotesk"/>
                <a:sym typeface="Hanken Grotesk"/>
              </a:rPr>
              <a:t>The Problem</a:t>
            </a:r>
            <a:endParaRPr b="1">
              <a:solidFill>
                <a:srgbClr val="CC0000"/>
              </a:solidFill>
              <a:latin typeface="Hanken Grotesk"/>
              <a:ea typeface="Hanken Grotesk"/>
              <a:cs typeface="Hanken Grotesk"/>
              <a:sym typeface="Hanken Grotesk"/>
            </a:endParaRPr>
          </a:p>
          <a:p>
            <a:pPr indent="-317500" lvl="1" marL="914400" rtl="0" algn="l">
              <a:lnSpc>
                <a:spcPct val="115000"/>
              </a:lnSpc>
              <a:spcBef>
                <a:spcPts val="0"/>
              </a:spcBef>
              <a:spcAft>
                <a:spcPts val="0"/>
              </a:spcAft>
              <a:buClr>
                <a:schemeClr val="dk1"/>
              </a:buClr>
              <a:buSzPts val="1400"/>
              <a:buFont typeface="Hanken Grotesk"/>
              <a:buChar char="○"/>
            </a:pPr>
            <a:r>
              <a:rPr lang="ko">
                <a:solidFill>
                  <a:schemeClr val="dk1"/>
                </a:solidFill>
                <a:latin typeface="Hanken Grotesk"/>
                <a:ea typeface="Hanken Grotesk"/>
                <a:cs typeface="Hanken Grotesk"/>
                <a:sym typeface="Hanken Grotesk"/>
              </a:rPr>
              <a:t>LGG &amp; GBM may share molecular profiles → </a:t>
            </a:r>
            <a:r>
              <a:rPr b="1" lang="ko">
                <a:solidFill>
                  <a:schemeClr val="dk1"/>
                </a:solidFill>
                <a:latin typeface="Hanken Grotesk"/>
                <a:ea typeface="Hanken Grotesk"/>
                <a:cs typeface="Hanken Grotesk"/>
                <a:sym typeface="Hanken Grotesk"/>
              </a:rPr>
              <a:t>Blurred boundary </a:t>
            </a:r>
            <a:r>
              <a:rPr lang="ko">
                <a:solidFill>
                  <a:schemeClr val="dk1"/>
                </a:solidFill>
                <a:latin typeface="Hanken Grotesk"/>
                <a:ea typeface="Hanken Grotesk"/>
                <a:cs typeface="Hanken Grotesk"/>
                <a:sym typeface="Hanken Grotesk"/>
              </a:rPr>
              <a:t>[1,3]</a:t>
            </a:r>
            <a:endParaRPr>
              <a:solidFill>
                <a:schemeClr val="dk1"/>
              </a:solidFill>
              <a:latin typeface="Hanken Grotesk"/>
              <a:ea typeface="Hanken Grotesk"/>
              <a:cs typeface="Hanken Grotesk"/>
              <a:sym typeface="Hanken Grotesk"/>
            </a:endParaRPr>
          </a:p>
          <a:p>
            <a:pPr indent="-304800" lvl="2" marL="1371600" rtl="0" algn="l">
              <a:lnSpc>
                <a:spcPct val="115000"/>
              </a:lnSpc>
              <a:spcBef>
                <a:spcPts val="0"/>
              </a:spcBef>
              <a:spcAft>
                <a:spcPts val="0"/>
              </a:spcAft>
              <a:buClr>
                <a:schemeClr val="dk1"/>
              </a:buClr>
              <a:buSzPts val="1200"/>
              <a:buFont typeface="Hanken Grotesk"/>
              <a:buChar char="■"/>
            </a:pPr>
            <a:r>
              <a:rPr lang="ko" sz="1200">
                <a:solidFill>
                  <a:schemeClr val="dk1"/>
                </a:solidFill>
                <a:latin typeface="Hanken Grotesk"/>
                <a:ea typeface="Hanken Grotesk"/>
                <a:cs typeface="Hanken Grotesk"/>
                <a:sym typeface="Hanken Grotesk"/>
              </a:rPr>
              <a:t>Some LGGs = GBM-like, Some GBMs = less aggressive</a:t>
            </a:r>
            <a:endParaRPr sz="1200">
              <a:solidFill>
                <a:schemeClr val="dk1"/>
              </a:solidFill>
              <a:latin typeface="Hanken Grotesk"/>
              <a:ea typeface="Hanken Grotesk"/>
              <a:cs typeface="Hanken Grotesk"/>
              <a:sym typeface="Hanken Grotesk"/>
            </a:endParaRPr>
          </a:p>
        </p:txBody>
      </p:sp>
      <p:sp>
        <p:nvSpPr>
          <p:cNvPr id="350" name="Google Shape;350;p45"/>
          <p:cNvSpPr txBox="1"/>
          <p:nvPr/>
        </p:nvSpPr>
        <p:spPr>
          <a:xfrm>
            <a:off x="720000" y="2640125"/>
            <a:ext cx="7646700" cy="1077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1155CC"/>
              </a:buClr>
              <a:buSzPts val="1400"/>
              <a:buFont typeface="Hanken Grotesk"/>
              <a:buChar char="●"/>
            </a:pPr>
            <a:r>
              <a:rPr b="1" lang="ko">
                <a:solidFill>
                  <a:srgbClr val="1155CC"/>
                </a:solidFill>
                <a:latin typeface="Hanken Grotesk"/>
                <a:ea typeface="Hanken Grotesk"/>
                <a:cs typeface="Hanken Grotesk"/>
                <a:sym typeface="Hanken Grotesk"/>
              </a:rPr>
              <a:t>Modern Shift in Classification</a:t>
            </a:r>
            <a:endParaRPr b="1">
              <a:solidFill>
                <a:srgbClr val="1155CC"/>
              </a:solidFill>
              <a:latin typeface="Hanken Grotesk"/>
              <a:ea typeface="Hanken Grotesk"/>
              <a:cs typeface="Hanken Grotesk"/>
              <a:sym typeface="Hanken Grotesk"/>
            </a:endParaRPr>
          </a:p>
          <a:p>
            <a:pPr indent="-317500" lvl="1" marL="914400" rtl="0" algn="l">
              <a:lnSpc>
                <a:spcPct val="115000"/>
              </a:lnSpc>
              <a:spcBef>
                <a:spcPts val="0"/>
              </a:spcBef>
              <a:spcAft>
                <a:spcPts val="0"/>
              </a:spcAft>
              <a:buClr>
                <a:schemeClr val="dk1"/>
              </a:buClr>
              <a:buSzPts val="1400"/>
              <a:buFont typeface="Hanken Grotesk"/>
              <a:buChar char="○"/>
            </a:pPr>
            <a:r>
              <a:rPr b="1" lang="ko">
                <a:solidFill>
                  <a:schemeClr val="dk1"/>
                </a:solidFill>
                <a:latin typeface="Hanken Grotesk"/>
                <a:ea typeface="Hanken Grotesk"/>
                <a:cs typeface="Hanken Grotesk"/>
                <a:sym typeface="Hanken Grotesk"/>
              </a:rPr>
              <a:t>WHO 2016/2021</a:t>
            </a:r>
            <a:r>
              <a:rPr lang="ko">
                <a:solidFill>
                  <a:schemeClr val="dk1"/>
                </a:solidFill>
                <a:latin typeface="Hanken Grotesk"/>
                <a:ea typeface="Hanken Grotesk"/>
                <a:cs typeface="Hanken Grotesk"/>
                <a:sym typeface="Hanken Grotesk"/>
              </a:rPr>
              <a:t> → </a:t>
            </a:r>
            <a:r>
              <a:rPr b="1" lang="ko">
                <a:solidFill>
                  <a:schemeClr val="dk1"/>
                </a:solidFill>
                <a:latin typeface="Hanken Grotesk"/>
                <a:ea typeface="Hanken Grotesk"/>
                <a:cs typeface="Hanken Grotesk"/>
                <a:sym typeface="Hanken Grotesk"/>
              </a:rPr>
              <a:t>Molecular-based classification</a:t>
            </a:r>
            <a:r>
              <a:rPr lang="ko">
                <a:solidFill>
                  <a:schemeClr val="dk1"/>
                </a:solidFill>
                <a:latin typeface="Hanken Grotesk"/>
                <a:ea typeface="Hanken Grotesk"/>
                <a:cs typeface="Hanken Grotesk"/>
                <a:sym typeface="Hanken Grotesk"/>
              </a:rPr>
              <a:t> [2, 4]</a:t>
            </a:r>
            <a:endParaRPr>
              <a:solidFill>
                <a:schemeClr val="dk1"/>
              </a:solidFill>
              <a:latin typeface="Hanken Grotesk"/>
              <a:ea typeface="Hanken Grotesk"/>
              <a:cs typeface="Hanken Grotesk"/>
              <a:sym typeface="Hanken Grotesk"/>
            </a:endParaRPr>
          </a:p>
          <a:p>
            <a:pPr indent="-304800" lvl="2" marL="1371600" rtl="0" algn="l">
              <a:lnSpc>
                <a:spcPct val="115000"/>
              </a:lnSpc>
              <a:spcBef>
                <a:spcPts val="0"/>
              </a:spcBef>
              <a:spcAft>
                <a:spcPts val="0"/>
              </a:spcAft>
              <a:buClr>
                <a:schemeClr val="accent1"/>
              </a:buClr>
              <a:buSzPts val="1200"/>
              <a:buFont typeface="Hanken Grotesk"/>
              <a:buChar char="■"/>
            </a:pPr>
            <a:r>
              <a:rPr lang="ko" sz="1200">
                <a:solidFill>
                  <a:schemeClr val="accent1"/>
                </a:solidFill>
                <a:latin typeface="Hanken Grotesk"/>
                <a:ea typeface="Hanken Grotesk"/>
                <a:cs typeface="Hanken Grotesk"/>
                <a:sym typeface="Hanken Grotesk"/>
              </a:rPr>
              <a:t>IDH mutation, 1p/19q codeletion, CDKN2A/B deletion</a:t>
            </a:r>
            <a:endParaRPr sz="1200">
              <a:solidFill>
                <a:schemeClr val="accent1"/>
              </a:solidFill>
              <a:latin typeface="Hanken Grotesk"/>
              <a:ea typeface="Hanken Grotesk"/>
              <a:cs typeface="Hanken Grotesk"/>
              <a:sym typeface="Hanken Grotesk"/>
            </a:endParaRPr>
          </a:p>
          <a:p>
            <a:pPr indent="-304800" lvl="2" marL="1371600" rtl="0" algn="l">
              <a:lnSpc>
                <a:spcPct val="115000"/>
              </a:lnSpc>
              <a:spcBef>
                <a:spcPts val="0"/>
              </a:spcBef>
              <a:spcAft>
                <a:spcPts val="0"/>
              </a:spcAft>
              <a:buClr>
                <a:schemeClr val="accent1"/>
              </a:buClr>
              <a:buSzPts val="1200"/>
              <a:buFont typeface="Hanken Grotesk"/>
              <a:buChar char="■"/>
            </a:pPr>
            <a:r>
              <a:rPr b="1" lang="ko" sz="1200">
                <a:solidFill>
                  <a:schemeClr val="accent1"/>
                </a:solidFill>
                <a:latin typeface="Hanken Grotesk"/>
                <a:ea typeface="Hanken Grotesk"/>
                <a:cs typeface="Hanken Grotesk"/>
                <a:sym typeface="Hanken Grotesk"/>
              </a:rPr>
              <a:t>GBM </a:t>
            </a:r>
            <a:r>
              <a:rPr lang="ko" sz="1200">
                <a:solidFill>
                  <a:schemeClr val="accent1"/>
                </a:solidFill>
                <a:latin typeface="Hanken Grotesk"/>
                <a:ea typeface="Hanken Grotesk"/>
                <a:cs typeface="Hanken Grotesk"/>
                <a:sym typeface="Hanken Grotesk"/>
              </a:rPr>
              <a:t>= IDH-wildtype + specific alterations ≠ just grade IV</a:t>
            </a:r>
            <a:endParaRPr sz="1200">
              <a:solidFill>
                <a:schemeClr val="accent1"/>
              </a:solidFill>
              <a:latin typeface="Hanken Grotesk"/>
              <a:ea typeface="Hanken Grotesk"/>
              <a:cs typeface="Hanken Grotesk"/>
              <a:sym typeface="Hanken Grotesk"/>
            </a:endParaRPr>
          </a:p>
        </p:txBody>
      </p:sp>
      <p:sp>
        <p:nvSpPr>
          <p:cNvPr id="351" name="Google Shape;351;p45"/>
          <p:cNvSpPr txBox="1"/>
          <p:nvPr/>
        </p:nvSpPr>
        <p:spPr>
          <a:xfrm>
            <a:off x="720000" y="3567675"/>
            <a:ext cx="73719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Hanken Grotesk"/>
              <a:buChar char="●"/>
            </a:pPr>
            <a:r>
              <a:rPr b="1" lang="ko">
                <a:solidFill>
                  <a:schemeClr val="dk1"/>
                </a:solidFill>
                <a:latin typeface="Hanken Grotesk"/>
                <a:ea typeface="Hanken Grotesk"/>
                <a:cs typeface="Hanken Grotesk"/>
                <a:sym typeface="Hanken Grotesk"/>
              </a:rPr>
              <a:t>The Limitations of Previous Works</a:t>
            </a:r>
            <a:endParaRPr b="1">
              <a:solidFill>
                <a:schemeClr val="dk1"/>
              </a:solidFill>
              <a:latin typeface="Hanken Grotesk"/>
              <a:ea typeface="Hanken Grotesk"/>
              <a:cs typeface="Hanken Grotesk"/>
              <a:sym typeface="Hanken Grotesk"/>
            </a:endParaRPr>
          </a:p>
          <a:p>
            <a:pPr indent="-317500" lvl="1" marL="914400" rtl="0" algn="l">
              <a:lnSpc>
                <a:spcPct val="115000"/>
              </a:lnSpc>
              <a:spcBef>
                <a:spcPts val="0"/>
              </a:spcBef>
              <a:spcAft>
                <a:spcPts val="0"/>
              </a:spcAft>
              <a:buClr>
                <a:schemeClr val="dk1"/>
              </a:buClr>
              <a:buSzPts val="1400"/>
              <a:buFont typeface="Hanken Grotesk"/>
              <a:buChar char="○"/>
            </a:pPr>
            <a:r>
              <a:rPr b="1" lang="ko">
                <a:solidFill>
                  <a:schemeClr val="dk1"/>
                </a:solidFill>
                <a:latin typeface="Hanken Grotesk"/>
                <a:ea typeface="Hanken Grotesk"/>
                <a:cs typeface="Hanken Grotesk"/>
                <a:sym typeface="Hanken Grotesk"/>
              </a:rPr>
              <a:t>No dynamic sub-grouping</a:t>
            </a:r>
            <a:r>
              <a:rPr lang="ko">
                <a:solidFill>
                  <a:schemeClr val="dk1"/>
                </a:solidFill>
                <a:latin typeface="Hanken Grotesk"/>
                <a:ea typeface="Hanken Grotesk"/>
                <a:cs typeface="Hanken Grotesk"/>
                <a:sym typeface="Hanken Grotesk"/>
              </a:rPr>
              <a:t> beyond fixed markers, e.g. IDH, 1p/19q [1]</a:t>
            </a:r>
            <a:endParaRPr>
              <a:solidFill>
                <a:schemeClr val="dk1"/>
              </a:solidFill>
              <a:latin typeface="Hanken Grotesk"/>
              <a:ea typeface="Hanken Grotesk"/>
              <a:cs typeface="Hanken Grotesk"/>
              <a:sym typeface="Hanken Grotesk"/>
            </a:endParaRPr>
          </a:p>
          <a:p>
            <a:pPr indent="-317500" lvl="1" marL="914400" rtl="0" algn="l">
              <a:lnSpc>
                <a:spcPct val="115000"/>
              </a:lnSpc>
              <a:spcBef>
                <a:spcPts val="0"/>
              </a:spcBef>
              <a:spcAft>
                <a:spcPts val="0"/>
              </a:spcAft>
              <a:buClr>
                <a:schemeClr val="dk1"/>
              </a:buClr>
              <a:buSzPts val="1400"/>
              <a:buFont typeface="Hanken Grotesk"/>
              <a:buChar char="○"/>
            </a:pPr>
            <a:r>
              <a:rPr lang="ko">
                <a:solidFill>
                  <a:schemeClr val="dk1"/>
                </a:solidFill>
                <a:latin typeface="Hanken Grotesk"/>
                <a:ea typeface="Hanken Grotesk"/>
                <a:cs typeface="Hanken Grotesk"/>
                <a:sym typeface="Hanken Grotesk"/>
              </a:rPr>
              <a:t>Applied </a:t>
            </a:r>
            <a:r>
              <a:rPr b="1" lang="ko">
                <a:solidFill>
                  <a:schemeClr val="dk1"/>
                </a:solidFill>
                <a:latin typeface="Hanken Grotesk"/>
                <a:ea typeface="Hanken Grotesk"/>
                <a:cs typeface="Hanken Grotesk"/>
                <a:sym typeface="Hanken Grotesk"/>
              </a:rPr>
              <a:t>either clustering or classification</a:t>
            </a:r>
            <a:r>
              <a:rPr lang="ko">
                <a:solidFill>
                  <a:schemeClr val="dk1"/>
                </a:solidFill>
                <a:latin typeface="Hanken Grotesk"/>
                <a:ea typeface="Hanken Grotesk"/>
                <a:cs typeface="Hanken Grotesk"/>
                <a:sym typeface="Hanken Grotesk"/>
              </a:rPr>
              <a:t>, not both [5]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2"/>
          <p:cNvSpPr txBox="1"/>
          <p:nvPr>
            <p:ph idx="1" type="body"/>
          </p:nvPr>
        </p:nvSpPr>
        <p:spPr>
          <a:xfrm>
            <a:off x="720000" y="1379225"/>
            <a:ext cx="7704000" cy="306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Hanken Grotesk"/>
              <a:buChar char="●"/>
            </a:pPr>
            <a:r>
              <a:rPr b="1" lang="ko">
                <a:solidFill>
                  <a:srgbClr val="CC0000"/>
                </a:solidFill>
              </a:rPr>
              <a:t>Problem</a:t>
            </a:r>
            <a:r>
              <a:rPr lang="ko">
                <a:solidFill>
                  <a:srgbClr val="434343"/>
                </a:solidFill>
              </a:rPr>
              <a:t>: </a:t>
            </a:r>
            <a:r>
              <a:rPr b="1" lang="ko">
                <a:solidFill>
                  <a:srgbClr val="434343"/>
                </a:solidFill>
              </a:rPr>
              <a:t>Different distributions across clusters</a:t>
            </a:r>
            <a:r>
              <a:rPr lang="ko">
                <a:solidFill>
                  <a:srgbClr val="434343"/>
                </a:solidFill>
              </a:rPr>
              <a:t> and </a:t>
            </a:r>
            <a:r>
              <a:rPr b="1" lang="ko">
                <a:solidFill>
                  <a:srgbClr val="434343"/>
                </a:solidFill>
              </a:rPr>
              <a:t>smaller sample sizes</a:t>
            </a:r>
            <a:r>
              <a:rPr lang="ko">
                <a:solidFill>
                  <a:srgbClr val="434343"/>
                </a:solidFill>
              </a:rPr>
              <a:t> made it hard to choose suitable models.</a:t>
            </a:r>
            <a:endParaRPr>
              <a:solidFill>
                <a:srgbClr val="434343"/>
              </a:solidFill>
            </a:endParaRPr>
          </a:p>
          <a:p>
            <a:pPr indent="-317500" lvl="0" marL="457200" rtl="0" algn="l">
              <a:spcBef>
                <a:spcPts val="0"/>
              </a:spcBef>
              <a:spcAft>
                <a:spcPts val="0"/>
              </a:spcAft>
              <a:buClr>
                <a:srgbClr val="000000"/>
              </a:buClr>
              <a:buSzPts val="1400"/>
              <a:buFont typeface="Hanken Grotesk"/>
              <a:buChar char="→"/>
            </a:pPr>
            <a:r>
              <a:rPr b="1" lang="ko">
                <a:solidFill>
                  <a:srgbClr val="1155CC"/>
                </a:solidFill>
              </a:rPr>
              <a:t>Solution</a:t>
            </a:r>
            <a:r>
              <a:rPr lang="ko"/>
              <a:t>:</a:t>
            </a:r>
            <a:r>
              <a:rPr b="1" lang="ko">
                <a:solidFill>
                  <a:srgbClr val="1155CC"/>
                </a:solidFill>
              </a:rPr>
              <a:t> </a:t>
            </a:r>
            <a:r>
              <a:rPr lang="ko"/>
              <a:t>Used</a:t>
            </a:r>
            <a:r>
              <a:rPr b="1" lang="ko"/>
              <a:t> bootstrapping</a:t>
            </a:r>
            <a:r>
              <a:rPr lang="ko"/>
              <a:t> to handle distribution uncertainty and select the most robust model for each cluster.</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ko"/>
              <a:t>Method</a:t>
            </a:r>
            <a:endParaRPr>
              <a:solidFill>
                <a:srgbClr val="434343"/>
              </a:solidFill>
            </a:endParaRPr>
          </a:p>
          <a:p>
            <a:pPr indent="-317500" lvl="1" marL="914400" rtl="0" algn="l">
              <a:spcBef>
                <a:spcPts val="0"/>
              </a:spcBef>
              <a:spcAft>
                <a:spcPts val="0"/>
              </a:spcAft>
              <a:buSzPts val="1400"/>
              <a:buChar char="○"/>
            </a:pPr>
            <a:r>
              <a:rPr lang="ko">
                <a:solidFill>
                  <a:srgbClr val="434343"/>
                </a:solidFill>
              </a:rPr>
              <a:t>Selected </a:t>
            </a:r>
            <a:r>
              <a:rPr b="1" lang="ko">
                <a:solidFill>
                  <a:srgbClr val="434343"/>
                </a:solidFill>
              </a:rPr>
              <a:t>11 models</a:t>
            </a:r>
            <a:r>
              <a:rPr lang="ko">
                <a:solidFill>
                  <a:srgbClr val="434343"/>
                </a:solidFill>
              </a:rPr>
              <a:t> to find the optimal one for each cluster.</a:t>
            </a:r>
            <a:endParaRPr b="1"/>
          </a:p>
          <a:p>
            <a:pPr indent="-317500" lvl="1" marL="914400" rtl="0" algn="l">
              <a:spcBef>
                <a:spcPts val="0"/>
              </a:spcBef>
              <a:spcAft>
                <a:spcPts val="0"/>
              </a:spcAft>
              <a:buSzPts val="1400"/>
              <a:buChar char="○"/>
            </a:pPr>
            <a:r>
              <a:rPr lang="ko">
                <a:solidFill>
                  <a:srgbClr val="434343"/>
                </a:solidFill>
              </a:rPr>
              <a:t>Performed </a:t>
            </a:r>
            <a:r>
              <a:rPr b="1" lang="ko">
                <a:solidFill>
                  <a:srgbClr val="434343"/>
                </a:solidFill>
              </a:rPr>
              <a:t>100 bootstrap iterations</a:t>
            </a:r>
            <a:r>
              <a:rPr lang="ko">
                <a:solidFill>
                  <a:srgbClr val="434343"/>
                </a:solidFill>
              </a:rPr>
              <a:t> on the training set to assess </a:t>
            </a:r>
            <a:r>
              <a:rPr b="1" lang="ko">
                <a:solidFill>
                  <a:srgbClr val="434343"/>
                </a:solidFill>
              </a:rPr>
              <a:t>robustness</a:t>
            </a:r>
            <a:endParaRPr b="1">
              <a:solidFill>
                <a:srgbClr val="434343"/>
              </a:solidFill>
            </a:endParaRPr>
          </a:p>
          <a:p>
            <a:pPr indent="-317500" lvl="1" marL="914400" rtl="0" algn="l">
              <a:spcBef>
                <a:spcPts val="0"/>
              </a:spcBef>
              <a:spcAft>
                <a:spcPts val="0"/>
              </a:spcAft>
              <a:buSzPts val="1400"/>
              <a:buChar char="○"/>
            </a:pPr>
            <a:r>
              <a:rPr lang="ko"/>
              <a:t>In each iteration, tuned hyperparameters via </a:t>
            </a:r>
            <a:r>
              <a:rPr b="1" lang="ko"/>
              <a:t>grid search</a:t>
            </a:r>
            <a:r>
              <a:rPr lang="ko"/>
              <a:t> </a:t>
            </a:r>
            <a:endParaRPr/>
          </a:p>
          <a:p>
            <a:pPr indent="-317500" lvl="1" marL="914400" rtl="0" algn="l">
              <a:spcBef>
                <a:spcPts val="0"/>
              </a:spcBef>
              <a:spcAft>
                <a:spcPts val="0"/>
              </a:spcAft>
              <a:buSzPts val="1400"/>
              <a:buChar char="○"/>
            </a:pPr>
            <a:r>
              <a:rPr lang="ko"/>
              <a:t>The best model for each cluster was selected based on</a:t>
            </a:r>
            <a:r>
              <a:rPr b="1" lang="ko"/>
              <a:t> bootstrap validation F1 score mean and variance</a:t>
            </a:r>
            <a:endParaRPr b="1"/>
          </a:p>
          <a:p>
            <a:pPr indent="0" lvl="0" marL="9144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695" name="Google Shape;695;p72"/>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333333"/>
                </a:solidFill>
                <a:latin typeface="Figtree Black"/>
                <a:ea typeface="Figtree Black"/>
                <a:cs typeface="Figtree Black"/>
                <a:sym typeface="Figtree Black"/>
              </a:rPr>
              <a:t>Cluster-Specific Classification</a:t>
            </a:r>
            <a:endParaRPr sz="2800">
              <a:solidFill>
                <a:srgbClr val="333333"/>
              </a:solidFill>
              <a:latin typeface="Figtree Black"/>
              <a:ea typeface="Figtree Black"/>
              <a:cs typeface="Figtree Black"/>
              <a:sym typeface="Figtree Black"/>
            </a:endParaRPr>
          </a:p>
        </p:txBody>
      </p:sp>
      <p:sp>
        <p:nvSpPr>
          <p:cNvPr id="696" name="Google Shape;696;p72"/>
          <p:cNvSpPr txBox="1"/>
          <p:nvPr/>
        </p:nvSpPr>
        <p:spPr>
          <a:xfrm>
            <a:off x="73005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Model Selection </a:t>
            </a:r>
            <a:endParaRPr b="1" sz="1900">
              <a:solidFill>
                <a:srgbClr val="FF0000"/>
              </a:solidFill>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3"/>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333333"/>
                </a:solidFill>
                <a:latin typeface="Figtree Black"/>
                <a:ea typeface="Figtree Black"/>
                <a:cs typeface="Figtree Black"/>
                <a:sym typeface="Figtree Black"/>
              </a:rPr>
              <a:t>Cluster-Specific Classification</a:t>
            </a:r>
            <a:endParaRPr sz="2800">
              <a:solidFill>
                <a:srgbClr val="333333"/>
              </a:solidFill>
              <a:latin typeface="Figtree Black"/>
              <a:ea typeface="Figtree Black"/>
              <a:cs typeface="Figtree Black"/>
              <a:sym typeface="Figtree Black"/>
            </a:endParaRPr>
          </a:p>
        </p:txBody>
      </p:sp>
      <p:sp>
        <p:nvSpPr>
          <p:cNvPr id="702" name="Google Shape;702;p73"/>
          <p:cNvSpPr txBox="1"/>
          <p:nvPr/>
        </p:nvSpPr>
        <p:spPr>
          <a:xfrm>
            <a:off x="73005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Cluster-wise Model Selection</a:t>
            </a:r>
            <a:endParaRPr b="1" sz="1900">
              <a:solidFill>
                <a:srgbClr val="FF0000"/>
              </a:solidFill>
              <a:latin typeface="Figtree"/>
              <a:ea typeface="Figtree"/>
              <a:cs typeface="Figtree"/>
              <a:sym typeface="Figtree"/>
            </a:endParaRPr>
          </a:p>
        </p:txBody>
      </p:sp>
      <p:pic>
        <p:nvPicPr>
          <p:cNvPr id="703" name="Google Shape;703;p73"/>
          <p:cNvPicPr preferRelativeResize="0"/>
          <p:nvPr/>
        </p:nvPicPr>
        <p:blipFill>
          <a:blip r:embed="rId3">
            <a:alphaModFix/>
          </a:blip>
          <a:stretch>
            <a:fillRect/>
          </a:stretch>
        </p:blipFill>
        <p:spPr>
          <a:xfrm>
            <a:off x="1467823" y="1269050"/>
            <a:ext cx="6208350" cy="3075500"/>
          </a:xfrm>
          <a:prstGeom prst="rect">
            <a:avLst/>
          </a:prstGeom>
          <a:noFill/>
          <a:ln>
            <a:noFill/>
          </a:ln>
        </p:spPr>
      </p:pic>
      <p:sp>
        <p:nvSpPr>
          <p:cNvPr id="704" name="Google Shape;704;p73"/>
          <p:cNvSpPr/>
          <p:nvPr/>
        </p:nvSpPr>
        <p:spPr>
          <a:xfrm>
            <a:off x="1876300" y="4236100"/>
            <a:ext cx="1477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900">
                <a:latin typeface="Hanken Grotesk"/>
                <a:ea typeface="Hanken Grotesk"/>
                <a:cs typeface="Hanken Grotesk"/>
                <a:sym typeface="Hanken Grotesk"/>
              </a:rPr>
              <a:t>Support Vector Machine</a:t>
            </a:r>
            <a:endParaRPr b="1" sz="900">
              <a:latin typeface="Hanken Grotesk"/>
              <a:ea typeface="Hanken Grotesk"/>
              <a:cs typeface="Hanken Grotesk"/>
              <a:sym typeface="Hanken Grotesk"/>
            </a:endParaRPr>
          </a:p>
          <a:p>
            <a:pPr indent="0" lvl="0" marL="0" rtl="0" algn="ctr">
              <a:spcBef>
                <a:spcPts val="0"/>
              </a:spcBef>
              <a:spcAft>
                <a:spcPts val="0"/>
              </a:spcAft>
              <a:buNone/>
            </a:pPr>
            <a:r>
              <a:rPr lang="ko" sz="900">
                <a:latin typeface="Hanken Grotesk"/>
                <a:ea typeface="Hanken Grotesk"/>
                <a:cs typeface="Hanken Grotesk"/>
                <a:sym typeface="Hanken Grotesk"/>
              </a:rPr>
              <a:t>mean: 1</a:t>
            </a:r>
            <a:endParaRPr sz="900">
              <a:latin typeface="Hanken Grotesk"/>
              <a:ea typeface="Hanken Grotesk"/>
              <a:cs typeface="Hanken Grotesk"/>
              <a:sym typeface="Hanken Grotesk"/>
            </a:endParaRPr>
          </a:p>
          <a:p>
            <a:pPr indent="0" lvl="0" marL="0" rtl="0" algn="ctr">
              <a:spcBef>
                <a:spcPts val="0"/>
              </a:spcBef>
              <a:spcAft>
                <a:spcPts val="0"/>
              </a:spcAft>
              <a:buNone/>
            </a:pPr>
            <a:r>
              <a:rPr lang="ko" sz="900">
                <a:latin typeface="Hanken Grotesk"/>
                <a:ea typeface="Hanken Grotesk"/>
                <a:cs typeface="Hanken Grotesk"/>
                <a:sym typeface="Hanken Grotesk"/>
              </a:rPr>
              <a:t>variance: 0</a:t>
            </a:r>
            <a:endParaRPr sz="900">
              <a:latin typeface="Hanken Grotesk"/>
              <a:ea typeface="Hanken Grotesk"/>
              <a:cs typeface="Hanken Grotesk"/>
              <a:sym typeface="Hanken Grotesk"/>
            </a:endParaRPr>
          </a:p>
          <a:p>
            <a:pPr indent="0" lvl="0" marL="0" rtl="0" algn="ctr">
              <a:spcBef>
                <a:spcPts val="0"/>
              </a:spcBef>
              <a:spcAft>
                <a:spcPts val="0"/>
              </a:spcAft>
              <a:buNone/>
            </a:pPr>
            <a:r>
              <a:t/>
            </a:r>
            <a:endParaRPr sz="1100">
              <a:latin typeface="Hanken Grotesk"/>
              <a:ea typeface="Hanken Grotesk"/>
              <a:cs typeface="Hanken Grotesk"/>
              <a:sym typeface="Hanken Grotesk"/>
            </a:endParaRPr>
          </a:p>
        </p:txBody>
      </p:sp>
      <p:sp>
        <p:nvSpPr>
          <p:cNvPr id="705" name="Google Shape;705;p73"/>
          <p:cNvSpPr/>
          <p:nvPr/>
        </p:nvSpPr>
        <p:spPr>
          <a:xfrm>
            <a:off x="3661375" y="4236100"/>
            <a:ext cx="121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900">
                <a:latin typeface="Hanken Grotesk"/>
                <a:ea typeface="Hanken Grotesk"/>
                <a:cs typeface="Hanken Grotesk"/>
                <a:sym typeface="Hanken Grotesk"/>
              </a:rPr>
              <a:t>Logistic Regression</a:t>
            </a:r>
            <a:endParaRPr b="1" sz="900">
              <a:latin typeface="Hanken Grotesk"/>
              <a:ea typeface="Hanken Grotesk"/>
              <a:cs typeface="Hanken Grotesk"/>
              <a:sym typeface="Hanken Grotesk"/>
            </a:endParaRPr>
          </a:p>
          <a:p>
            <a:pPr indent="0" lvl="0" marL="0" rtl="0" algn="ctr">
              <a:spcBef>
                <a:spcPts val="0"/>
              </a:spcBef>
              <a:spcAft>
                <a:spcPts val="0"/>
              </a:spcAft>
              <a:buNone/>
            </a:pPr>
            <a:r>
              <a:rPr lang="ko" sz="900">
                <a:latin typeface="Hanken Grotesk"/>
                <a:ea typeface="Hanken Grotesk"/>
                <a:cs typeface="Hanken Grotesk"/>
                <a:sym typeface="Hanken Grotesk"/>
              </a:rPr>
              <a:t>mean: 1</a:t>
            </a:r>
            <a:endParaRPr sz="900">
              <a:latin typeface="Hanken Grotesk"/>
              <a:ea typeface="Hanken Grotesk"/>
              <a:cs typeface="Hanken Grotesk"/>
              <a:sym typeface="Hanken Grotesk"/>
            </a:endParaRPr>
          </a:p>
          <a:p>
            <a:pPr indent="0" lvl="0" marL="0" rtl="0" algn="ctr">
              <a:spcBef>
                <a:spcPts val="0"/>
              </a:spcBef>
              <a:spcAft>
                <a:spcPts val="0"/>
              </a:spcAft>
              <a:buNone/>
            </a:pPr>
            <a:r>
              <a:rPr lang="ko" sz="900">
                <a:latin typeface="Hanken Grotesk"/>
                <a:ea typeface="Hanken Grotesk"/>
                <a:cs typeface="Hanken Grotesk"/>
                <a:sym typeface="Hanken Grotesk"/>
              </a:rPr>
              <a:t>variance: 0.003</a:t>
            </a:r>
            <a:endParaRPr sz="900">
              <a:latin typeface="Hanken Grotesk"/>
              <a:ea typeface="Hanken Grotesk"/>
              <a:cs typeface="Hanken Grotesk"/>
              <a:sym typeface="Hanken Grotesk"/>
            </a:endParaRPr>
          </a:p>
          <a:p>
            <a:pPr indent="0" lvl="0" marL="0" rtl="0" algn="ctr">
              <a:spcBef>
                <a:spcPts val="0"/>
              </a:spcBef>
              <a:spcAft>
                <a:spcPts val="0"/>
              </a:spcAft>
              <a:buNone/>
            </a:pPr>
            <a:r>
              <a:t/>
            </a:r>
            <a:endParaRPr sz="1100">
              <a:latin typeface="Hanken Grotesk"/>
              <a:ea typeface="Hanken Grotesk"/>
              <a:cs typeface="Hanken Grotesk"/>
              <a:sym typeface="Hanken Grotesk"/>
            </a:endParaRPr>
          </a:p>
        </p:txBody>
      </p:sp>
      <p:sp>
        <p:nvSpPr>
          <p:cNvPr id="706" name="Google Shape;706;p73"/>
          <p:cNvSpPr/>
          <p:nvPr/>
        </p:nvSpPr>
        <p:spPr>
          <a:xfrm>
            <a:off x="5187250" y="4236100"/>
            <a:ext cx="1477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900">
                <a:latin typeface="Hanken Grotesk"/>
                <a:ea typeface="Hanken Grotesk"/>
                <a:cs typeface="Hanken Grotesk"/>
                <a:sym typeface="Hanken Grotesk"/>
              </a:rPr>
              <a:t>Support Vector Machine</a:t>
            </a:r>
            <a:endParaRPr b="1" sz="900">
              <a:latin typeface="Hanken Grotesk"/>
              <a:ea typeface="Hanken Grotesk"/>
              <a:cs typeface="Hanken Grotesk"/>
              <a:sym typeface="Hanken Grotesk"/>
            </a:endParaRPr>
          </a:p>
          <a:p>
            <a:pPr indent="0" lvl="0" marL="0" rtl="0" algn="ctr">
              <a:spcBef>
                <a:spcPts val="0"/>
              </a:spcBef>
              <a:spcAft>
                <a:spcPts val="0"/>
              </a:spcAft>
              <a:buNone/>
            </a:pPr>
            <a:r>
              <a:rPr lang="ko" sz="900">
                <a:latin typeface="Hanken Grotesk"/>
                <a:ea typeface="Hanken Grotesk"/>
                <a:cs typeface="Hanken Grotesk"/>
                <a:sym typeface="Hanken Grotesk"/>
              </a:rPr>
              <a:t>mean: 0.83</a:t>
            </a:r>
            <a:endParaRPr sz="900">
              <a:latin typeface="Hanken Grotesk"/>
              <a:ea typeface="Hanken Grotesk"/>
              <a:cs typeface="Hanken Grotesk"/>
              <a:sym typeface="Hanken Grotesk"/>
            </a:endParaRPr>
          </a:p>
          <a:p>
            <a:pPr indent="0" lvl="0" marL="0" rtl="0" algn="ctr">
              <a:spcBef>
                <a:spcPts val="0"/>
              </a:spcBef>
              <a:spcAft>
                <a:spcPts val="0"/>
              </a:spcAft>
              <a:buNone/>
            </a:pPr>
            <a:r>
              <a:rPr lang="ko" sz="900">
                <a:latin typeface="Hanken Grotesk"/>
                <a:ea typeface="Hanken Grotesk"/>
                <a:cs typeface="Hanken Grotesk"/>
                <a:sym typeface="Hanken Grotesk"/>
              </a:rPr>
              <a:t>variance: 0.038</a:t>
            </a:r>
            <a:endParaRPr sz="900">
              <a:latin typeface="Hanken Grotesk"/>
              <a:ea typeface="Hanken Grotesk"/>
              <a:cs typeface="Hanken Grotesk"/>
              <a:sym typeface="Hanken Grotesk"/>
            </a:endParaRPr>
          </a:p>
          <a:p>
            <a:pPr indent="0" lvl="0" marL="0" rtl="0" algn="ctr">
              <a:spcBef>
                <a:spcPts val="0"/>
              </a:spcBef>
              <a:spcAft>
                <a:spcPts val="0"/>
              </a:spcAft>
              <a:buNone/>
            </a:pPr>
            <a:r>
              <a:t/>
            </a:r>
            <a:endParaRPr sz="1100">
              <a:latin typeface="Hanken Grotesk"/>
              <a:ea typeface="Hanken Grotesk"/>
              <a:cs typeface="Hanken Grotesk"/>
              <a:sym typeface="Hanken Grotesk"/>
            </a:endParaRPr>
          </a:p>
        </p:txBody>
      </p:sp>
      <p:sp>
        <p:nvSpPr>
          <p:cNvPr id="707" name="Google Shape;707;p73"/>
          <p:cNvSpPr/>
          <p:nvPr/>
        </p:nvSpPr>
        <p:spPr>
          <a:xfrm>
            <a:off x="2899525" y="1512800"/>
            <a:ext cx="158700" cy="981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708" name="Google Shape;708;p73"/>
          <p:cNvSpPr/>
          <p:nvPr/>
        </p:nvSpPr>
        <p:spPr>
          <a:xfrm>
            <a:off x="4191175" y="1512800"/>
            <a:ext cx="158700" cy="1308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709" name="Google Shape;709;p73"/>
          <p:cNvSpPr/>
          <p:nvPr/>
        </p:nvSpPr>
        <p:spPr>
          <a:xfrm>
            <a:off x="6206550" y="1809950"/>
            <a:ext cx="158700" cy="4731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4"/>
          <p:cNvSpPr txBox="1"/>
          <p:nvPr>
            <p:ph idx="1" type="body"/>
          </p:nvPr>
        </p:nvSpPr>
        <p:spPr>
          <a:xfrm>
            <a:off x="720000" y="1226825"/>
            <a:ext cx="7704000" cy="3562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ko"/>
              <a:t>B</a:t>
            </a:r>
            <a:r>
              <a:rPr b="1" lang="ko"/>
              <a:t>aseline model</a:t>
            </a:r>
            <a:r>
              <a:rPr lang="ko"/>
              <a:t>: To compare with our method, we use a model without clustering.</a:t>
            </a:r>
            <a:endParaRPr/>
          </a:p>
          <a:p>
            <a:pPr indent="-317500" lvl="0" marL="457200" rtl="0" algn="l">
              <a:spcBef>
                <a:spcPts val="0"/>
              </a:spcBef>
              <a:spcAft>
                <a:spcPts val="0"/>
              </a:spcAft>
              <a:buSzPts val="1400"/>
              <a:buChar char="●"/>
            </a:pPr>
            <a:r>
              <a:rPr lang="ko"/>
              <a:t>We employ same model selection method. </a:t>
            </a:r>
            <a:endParaRPr/>
          </a:p>
        </p:txBody>
      </p:sp>
      <p:sp>
        <p:nvSpPr>
          <p:cNvPr id="715" name="Google Shape;715;p74"/>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333333"/>
                </a:solidFill>
                <a:latin typeface="Figtree Black"/>
                <a:ea typeface="Figtree Black"/>
                <a:cs typeface="Figtree Black"/>
                <a:sym typeface="Figtree Black"/>
              </a:rPr>
              <a:t>Cluster-Specific Classification</a:t>
            </a:r>
            <a:endParaRPr sz="2800">
              <a:solidFill>
                <a:srgbClr val="333333"/>
              </a:solidFill>
              <a:latin typeface="Figtree Black"/>
              <a:ea typeface="Figtree Black"/>
              <a:cs typeface="Figtree Black"/>
              <a:sym typeface="Figtree Black"/>
            </a:endParaRPr>
          </a:p>
        </p:txBody>
      </p:sp>
      <p:sp>
        <p:nvSpPr>
          <p:cNvPr id="716" name="Google Shape;716;p74"/>
          <p:cNvSpPr txBox="1"/>
          <p:nvPr/>
        </p:nvSpPr>
        <p:spPr>
          <a:xfrm>
            <a:off x="73005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Baseline Model Selection</a:t>
            </a:r>
            <a:endParaRPr b="1" sz="1900">
              <a:solidFill>
                <a:srgbClr val="FF0000"/>
              </a:solidFill>
              <a:latin typeface="Figtree"/>
              <a:ea typeface="Figtree"/>
              <a:cs typeface="Figtree"/>
              <a:sym typeface="Figtree"/>
            </a:endParaRPr>
          </a:p>
        </p:txBody>
      </p:sp>
      <p:pic>
        <p:nvPicPr>
          <p:cNvPr id="717" name="Google Shape;717;p74"/>
          <p:cNvPicPr preferRelativeResize="0"/>
          <p:nvPr/>
        </p:nvPicPr>
        <p:blipFill>
          <a:blip r:embed="rId3">
            <a:alphaModFix/>
          </a:blip>
          <a:stretch>
            <a:fillRect/>
          </a:stretch>
        </p:blipFill>
        <p:spPr>
          <a:xfrm>
            <a:off x="1546313" y="1882300"/>
            <a:ext cx="6051376" cy="2997725"/>
          </a:xfrm>
          <a:prstGeom prst="rect">
            <a:avLst/>
          </a:prstGeom>
          <a:noFill/>
          <a:ln>
            <a:noFill/>
          </a:ln>
        </p:spPr>
      </p:pic>
      <p:sp>
        <p:nvSpPr>
          <p:cNvPr id="718" name="Google Shape;718;p74"/>
          <p:cNvSpPr/>
          <p:nvPr/>
        </p:nvSpPr>
        <p:spPr>
          <a:xfrm>
            <a:off x="3962850" y="2429400"/>
            <a:ext cx="121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900">
                <a:latin typeface="Hanken Grotesk"/>
                <a:ea typeface="Hanken Grotesk"/>
                <a:cs typeface="Hanken Grotesk"/>
                <a:sym typeface="Hanken Grotesk"/>
              </a:rPr>
              <a:t>Logistic Regression</a:t>
            </a:r>
            <a:endParaRPr b="1" sz="900">
              <a:latin typeface="Hanken Grotesk"/>
              <a:ea typeface="Hanken Grotesk"/>
              <a:cs typeface="Hanken Grotesk"/>
              <a:sym typeface="Hanken Grotesk"/>
            </a:endParaRPr>
          </a:p>
          <a:p>
            <a:pPr indent="0" lvl="0" marL="0" rtl="0" algn="ctr">
              <a:spcBef>
                <a:spcPts val="0"/>
              </a:spcBef>
              <a:spcAft>
                <a:spcPts val="0"/>
              </a:spcAft>
              <a:buNone/>
            </a:pPr>
            <a:r>
              <a:rPr lang="ko" sz="900">
                <a:latin typeface="Hanken Grotesk"/>
                <a:ea typeface="Hanken Grotesk"/>
                <a:cs typeface="Hanken Grotesk"/>
                <a:sym typeface="Hanken Grotesk"/>
              </a:rPr>
              <a:t>mean: 0.937</a:t>
            </a:r>
            <a:endParaRPr sz="900">
              <a:latin typeface="Hanken Grotesk"/>
              <a:ea typeface="Hanken Grotesk"/>
              <a:cs typeface="Hanken Grotesk"/>
              <a:sym typeface="Hanken Grotesk"/>
            </a:endParaRPr>
          </a:p>
          <a:p>
            <a:pPr indent="0" lvl="0" marL="0" rtl="0" algn="ctr">
              <a:spcBef>
                <a:spcPts val="0"/>
              </a:spcBef>
              <a:spcAft>
                <a:spcPts val="0"/>
              </a:spcAft>
              <a:buNone/>
            </a:pPr>
            <a:r>
              <a:rPr lang="ko" sz="900">
                <a:latin typeface="Hanken Grotesk"/>
                <a:ea typeface="Hanken Grotesk"/>
                <a:cs typeface="Hanken Grotesk"/>
                <a:sym typeface="Hanken Grotesk"/>
              </a:rPr>
              <a:t>variance:0.01</a:t>
            </a:r>
            <a:endParaRPr sz="900">
              <a:latin typeface="Hanken Grotesk"/>
              <a:ea typeface="Hanken Grotesk"/>
              <a:cs typeface="Hanken Grotesk"/>
              <a:sym typeface="Hanken Grotesk"/>
            </a:endParaRPr>
          </a:p>
          <a:p>
            <a:pPr indent="0" lvl="0" marL="0" rtl="0" algn="ctr">
              <a:spcBef>
                <a:spcPts val="0"/>
              </a:spcBef>
              <a:spcAft>
                <a:spcPts val="0"/>
              </a:spcAft>
              <a:buNone/>
            </a:pPr>
            <a:r>
              <a:t/>
            </a:r>
            <a:endParaRPr sz="1100">
              <a:latin typeface="Hanken Grotesk"/>
              <a:ea typeface="Hanken Grotesk"/>
              <a:cs typeface="Hanken Grotesk"/>
              <a:sym typeface="Hanken Grotesk"/>
            </a:endParaRPr>
          </a:p>
        </p:txBody>
      </p:sp>
      <p:sp>
        <p:nvSpPr>
          <p:cNvPr id="719" name="Google Shape;719;p74"/>
          <p:cNvSpPr/>
          <p:nvPr/>
        </p:nvSpPr>
        <p:spPr>
          <a:xfrm>
            <a:off x="4077775" y="2116675"/>
            <a:ext cx="420000" cy="2268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75"/>
          <p:cNvSpPr txBox="1"/>
          <p:nvPr>
            <p:ph idx="1" type="body"/>
          </p:nvPr>
        </p:nvSpPr>
        <p:spPr>
          <a:xfrm>
            <a:off x="720000" y="1379225"/>
            <a:ext cx="7704000" cy="306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ko"/>
              <a:t>Integration</a:t>
            </a:r>
            <a:r>
              <a:rPr lang="ko"/>
              <a:t>: Merge all clusters and evaluate overall performance</a:t>
            </a:r>
            <a:endParaRPr/>
          </a:p>
        </p:txBody>
      </p:sp>
      <p:sp>
        <p:nvSpPr>
          <p:cNvPr id="725" name="Google Shape;725;p75"/>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333333"/>
                </a:solidFill>
                <a:latin typeface="Figtree Black"/>
                <a:ea typeface="Figtree Black"/>
                <a:cs typeface="Figtree Black"/>
                <a:sym typeface="Figtree Black"/>
              </a:rPr>
              <a:t>Model Evaluation</a:t>
            </a:r>
            <a:endParaRPr sz="2800">
              <a:solidFill>
                <a:srgbClr val="333333"/>
              </a:solidFill>
              <a:latin typeface="Figtree Black"/>
              <a:ea typeface="Figtree Black"/>
              <a:cs typeface="Figtree Black"/>
              <a:sym typeface="Figtree Black"/>
            </a:endParaRPr>
          </a:p>
        </p:txBody>
      </p:sp>
      <p:sp>
        <p:nvSpPr>
          <p:cNvPr id="726" name="Google Shape;726;p75"/>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chemeClr val="dk1"/>
                </a:solidFill>
                <a:latin typeface="Figtree Medium"/>
                <a:ea typeface="Figtree Medium"/>
                <a:cs typeface="Figtree Medium"/>
                <a:sym typeface="Figtree Medium"/>
              </a:rPr>
              <a:t>Evaluation with Internal and External Test Sets</a:t>
            </a:r>
            <a:endParaRPr sz="1900">
              <a:solidFill>
                <a:srgbClr val="333333"/>
              </a:solidFill>
              <a:latin typeface="Figtree Medium"/>
              <a:ea typeface="Figtree Medium"/>
              <a:cs typeface="Figtree Medium"/>
              <a:sym typeface="Figtree Medium"/>
            </a:endParaRPr>
          </a:p>
        </p:txBody>
      </p:sp>
      <p:pic>
        <p:nvPicPr>
          <p:cNvPr id="727" name="Google Shape;727;p75"/>
          <p:cNvPicPr preferRelativeResize="0"/>
          <p:nvPr/>
        </p:nvPicPr>
        <p:blipFill>
          <a:blip r:embed="rId3">
            <a:alphaModFix/>
          </a:blip>
          <a:stretch>
            <a:fillRect/>
          </a:stretch>
        </p:blipFill>
        <p:spPr>
          <a:xfrm>
            <a:off x="480475" y="1718150"/>
            <a:ext cx="7923425" cy="31269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76"/>
          <p:cNvSpPr txBox="1"/>
          <p:nvPr>
            <p:ph type="title"/>
          </p:nvPr>
        </p:nvSpPr>
        <p:spPr>
          <a:xfrm>
            <a:off x="1216475" y="1977150"/>
            <a:ext cx="5067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sz="3800"/>
              <a:t>Annotation</a:t>
            </a:r>
            <a:endParaRPr sz="3800"/>
          </a:p>
        </p:txBody>
      </p:sp>
      <p:sp>
        <p:nvSpPr>
          <p:cNvPr id="733" name="Google Shape;733;p76"/>
          <p:cNvSpPr txBox="1"/>
          <p:nvPr>
            <p:ph idx="2" type="title"/>
          </p:nvPr>
        </p:nvSpPr>
        <p:spPr>
          <a:xfrm>
            <a:off x="720000" y="533550"/>
            <a:ext cx="824400" cy="7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05</a:t>
            </a:r>
            <a:endParaRPr/>
          </a:p>
        </p:txBody>
      </p:sp>
      <p:pic>
        <p:nvPicPr>
          <p:cNvPr id="734" name="Google Shape;734;p76"/>
          <p:cNvPicPr preferRelativeResize="0"/>
          <p:nvPr/>
        </p:nvPicPr>
        <p:blipFill rotWithShape="1">
          <a:blip r:embed="rId3">
            <a:alphaModFix amt="50000"/>
          </a:blip>
          <a:srcRect b="4716" l="0" r="0" t="0"/>
          <a:stretch/>
        </p:blipFill>
        <p:spPr>
          <a:xfrm>
            <a:off x="4327750" y="711300"/>
            <a:ext cx="3868500" cy="3720900"/>
          </a:xfrm>
          <a:prstGeom prst="roundRect">
            <a:avLst>
              <a:gd fmla="val 39247" name="adj"/>
            </a:avLst>
          </a:prstGeom>
          <a:noFill/>
          <a:ln>
            <a:noFill/>
          </a:ln>
        </p:spPr>
      </p:pic>
      <p:pic>
        <p:nvPicPr>
          <p:cNvPr id="735" name="Google Shape;735;p76"/>
          <p:cNvPicPr preferRelativeResize="0"/>
          <p:nvPr/>
        </p:nvPicPr>
        <p:blipFill rotWithShape="1">
          <a:blip r:embed="rId4">
            <a:alphaModFix/>
          </a:blip>
          <a:srcRect b="4714" l="0" r="49705" t="51022"/>
          <a:stretch/>
        </p:blipFill>
        <p:spPr>
          <a:xfrm>
            <a:off x="4327775" y="2703700"/>
            <a:ext cx="1945200" cy="1728600"/>
          </a:xfrm>
          <a:prstGeom prst="rect">
            <a:avLst/>
          </a:prstGeom>
          <a:noFill/>
          <a:ln>
            <a:noFill/>
          </a:ln>
        </p:spPr>
      </p:pic>
      <p:sp>
        <p:nvSpPr>
          <p:cNvPr id="736" name="Google Shape;736;p76"/>
          <p:cNvSpPr txBox="1"/>
          <p:nvPr>
            <p:ph idx="1" type="subTitle"/>
          </p:nvPr>
        </p:nvSpPr>
        <p:spPr>
          <a:xfrm>
            <a:off x="1216475" y="2730750"/>
            <a:ext cx="3187500" cy="43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Based on </a:t>
            </a:r>
            <a:r>
              <a:rPr b="1" lang="ko"/>
              <a:t>Public Knowledge</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77"/>
          <p:cNvSpPr txBox="1"/>
          <p:nvPr>
            <p:ph idx="1" type="body"/>
          </p:nvPr>
        </p:nvSpPr>
        <p:spPr>
          <a:xfrm>
            <a:off x="720000" y="1379225"/>
            <a:ext cx="3798900" cy="306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ko"/>
              <a:t>Goal</a:t>
            </a:r>
            <a:r>
              <a:rPr lang="ko"/>
              <a:t>: </a:t>
            </a:r>
            <a:r>
              <a:rPr b="1" lang="ko"/>
              <a:t>Characterise </a:t>
            </a:r>
            <a:r>
              <a:rPr lang="ko"/>
              <a:t>latent factors at the</a:t>
            </a:r>
            <a:r>
              <a:rPr b="1" lang="ko"/>
              <a:t> functional level</a:t>
            </a:r>
            <a:endParaRPr b="1"/>
          </a:p>
          <a:p>
            <a:pPr indent="-317500" lvl="0" marL="457200" rtl="0" algn="l">
              <a:spcBef>
                <a:spcPts val="0"/>
              </a:spcBef>
              <a:spcAft>
                <a:spcPts val="0"/>
              </a:spcAft>
              <a:buSzPts val="1400"/>
              <a:buChar char="●"/>
            </a:pPr>
            <a:r>
              <a:rPr lang="ko"/>
              <a:t>Used curated </a:t>
            </a:r>
            <a:r>
              <a:rPr b="1" lang="ko"/>
              <a:t>MSigDBs</a:t>
            </a:r>
            <a:r>
              <a:rPr lang="ko"/>
              <a:t> of </a:t>
            </a:r>
            <a:r>
              <a:rPr b="1" lang="ko">
                <a:solidFill>
                  <a:srgbClr val="188038"/>
                </a:solidFill>
                <a:latin typeface="Roboto Mono"/>
                <a:ea typeface="Roboto Mono"/>
                <a:cs typeface="Roboto Mono"/>
                <a:sym typeface="Roboto Mono"/>
              </a:rPr>
              <a:t>MOFAdata</a:t>
            </a:r>
            <a:r>
              <a:rPr lang="ko"/>
              <a:t>:</a:t>
            </a:r>
            <a:endParaRPr/>
          </a:p>
          <a:p>
            <a:pPr indent="-317500" lvl="1" marL="914400" rtl="0" algn="l">
              <a:spcBef>
                <a:spcPts val="0"/>
              </a:spcBef>
              <a:spcAft>
                <a:spcPts val="0"/>
              </a:spcAft>
              <a:buSzPts val="1400"/>
              <a:buChar char="○"/>
            </a:pPr>
            <a:r>
              <a:rPr i="1" lang="ko"/>
              <a:t>MSigDB_v6.0_C2_human</a:t>
            </a:r>
            <a:r>
              <a:rPr lang="ko"/>
              <a:t>: Pathways from DBs and literature</a:t>
            </a:r>
            <a:endParaRPr/>
          </a:p>
          <a:p>
            <a:pPr indent="-317500" lvl="1" marL="914400" rtl="0" algn="l">
              <a:spcBef>
                <a:spcPts val="0"/>
              </a:spcBef>
              <a:spcAft>
                <a:spcPts val="0"/>
              </a:spcAft>
              <a:buSzPts val="1400"/>
              <a:buChar char="○"/>
            </a:pPr>
            <a:r>
              <a:rPr i="1" lang="ko"/>
              <a:t>MSigDB_v6.0_C6_human</a:t>
            </a:r>
            <a:r>
              <a:rPr lang="ko"/>
              <a:t>: GO terms</a:t>
            </a:r>
            <a:endParaRPr/>
          </a:p>
          <a:p>
            <a:pPr indent="-317500" lvl="0" marL="457200" rtl="0" algn="l">
              <a:spcBef>
                <a:spcPts val="0"/>
              </a:spcBef>
              <a:spcAft>
                <a:spcPts val="0"/>
              </a:spcAft>
              <a:buSzPts val="1400"/>
              <a:buChar char="●"/>
            </a:pPr>
            <a:r>
              <a:rPr lang="ko"/>
              <a:t>Set </a:t>
            </a:r>
            <a:r>
              <a:rPr b="1" lang="ko">
                <a:solidFill>
                  <a:srgbClr val="188038"/>
                </a:solidFill>
                <a:latin typeface="Roboto Mono"/>
                <a:ea typeface="Roboto Mono"/>
                <a:cs typeface="Roboto Mono"/>
                <a:sym typeface="Roboto Mono"/>
              </a:rPr>
              <a:t>mean.diff</a:t>
            </a:r>
            <a:r>
              <a:rPr lang="ko"/>
              <a:t> as the gene set statistic</a:t>
            </a:r>
            <a:endParaRPr/>
          </a:p>
          <a:p>
            <a:pPr indent="-317500" lvl="0" marL="457200" rtl="0" algn="l">
              <a:spcBef>
                <a:spcPts val="0"/>
              </a:spcBef>
              <a:spcAft>
                <a:spcPts val="0"/>
              </a:spcAft>
              <a:buSzPts val="1400"/>
              <a:buChar char="●"/>
            </a:pPr>
            <a:r>
              <a:rPr lang="ko"/>
              <a:t>Used </a:t>
            </a:r>
            <a:r>
              <a:rPr b="1" lang="ko"/>
              <a:t>parametric t-test</a:t>
            </a:r>
            <a:r>
              <a:rPr lang="ko"/>
              <a:t> with BH correction</a:t>
            </a:r>
            <a:endParaRPr i="1">
              <a:solidFill>
                <a:schemeClr val="accent1"/>
              </a:solidFill>
            </a:endParaRPr>
          </a:p>
        </p:txBody>
      </p:sp>
      <p:sp>
        <p:nvSpPr>
          <p:cNvPr id="742" name="Google Shape;742;p77"/>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333333"/>
                </a:solidFill>
                <a:latin typeface="Figtree Black"/>
                <a:ea typeface="Figtree Black"/>
                <a:cs typeface="Figtree Black"/>
                <a:sym typeface="Figtree Black"/>
              </a:rPr>
              <a:t>Cluster Annotation</a:t>
            </a:r>
            <a:endParaRPr sz="2800">
              <a:solidFill>
                <a:srgbClr val="333333"/>
              </a:solidFill>
              <a:latin typeface="Figtree Black"/>
              <a:ea typeface="Figtree Black"/>
              <a:cs typeface="Figtree Black"/>
              <a:sym typeface="Figtree Black"/>
            </a:endParaRPr>
          </a:p>
        </p:txBody>
      </p:sp>
      <p:sp>
        <p:nvSpPr>
          <p:cNvPr id="743" name="Google Shape;743;p77"/>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chemeClr val="dk1"/>
                </a:solidFill>
                <a:latin typeface="Figtree Medium"/>
                <a:ea typeface="Figtree Medium"/>
                <a:cs typeface="Figtree Medium"/>
                <a:sym typeface="Figtree Medium"/>
              </a:rPr>
              <a:t>GSEA on Factors</a:t>
            </a:r>
            <a:endParaRPr sz="1900">
              <a:solidFill>
                <a:srgbClr val="333333"/>
              </a:solidFill>
              <a:latin typeface="Figtree Medium"/>
              <a:ea typeface="Figtree Medium"/>
              <a:cs typeface="Figtree Medium"/>
              <a:sym typeface="Figtree Medium"/>
            </a:endParaRPr>
          </a:p>
        </p:txBody>
      </p:sp>
      <p:pic>
        <p:nvPicPr>
          <p:cNvPr id="744" name="Google Shape;744;p77"/>
          <p:cNvPicPr preferRelativeResize="0"/>
          <p:nvPr/>
        </p:nvPicPr>
        <p:blipFill rotWithShape="1">
          <a:blip r:embed="rId3">
            <a:alphaModFix/>
          </a:blip>
          <a:srcRect b="1875" l="7394" r="1314" t="9243"/>
          <a:stretch/>
        </p:blipFill>
        <p:spPr>
          <a:xfrm>
            <a:off x="4572000" y="1507000"/>
            <a:ext cx="3877590" cy="2330300"/>
          </a:xfrm>
          <a:prstGeom prst="rect">
            <a:avLst/>
          </a:prstGeom>
          <a:noFill/>
          <a:ln>
            <a:noFill/>
          </a:ln>
        </p:spPr>
      </p:pic>
      <p:sp>
        <p:nvSpPr>
          <p:cNvPr id="745" name="Google Shape;745;p77"/>
          <p:cNvSpPr txBox="1"/>
          <p:nvPr/>
        </p:nvSpPr>
        <p:spPr>
          <a:xfrm>
            <a:off x="4572050" y="3837300"/>
            <a:ext cx="3877500" cy="36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ko">
                <a:solidFill>
                  <a:schemeClr val="dk1"/>
                </a:solidFill>
                <a:latin typeface="Hanken Grotesk"/>
                <a:ea typeface="Hanken Grotesk"/>
                <a:cs typeface="Hanken Grotesk"/>
                <a:sym typeface="Hanken Grotesk"/>
              </a:rPr>
              <a:t>▲ Example: </a:t>
            </a:r>
            <a:r>
              <a:rPr lang="ko">
                <a:solidFill>
                  <a:schemeClr val="dk1"/>
                </a:solidFill>
                <a:latin typeface="Hanken Grotesk"/>
                <a:ea typeface="Hanken Grotesk"/>
                <a:cs typeface="Hanken Grotesk"/>
                <a:sym typeface="Hanken Grotesk"/>
              </a:rPr>
              <a:t>Enriched terms for </a:t>
            </a:r>
            <a:r>
              <a:rPr b="1" lang="ko">
                <a:solidFill>
                  <a:schemeClr val="dk1"/>
                </a:solidFill>
                <a:latin typeface="Hanken Grotesk"/>
                <a:ea typeface="Hanken Grotesk"/>
                <a:cs typeface="Hanken Grotesk"/>
                <a:sym typeface="Hanken Grotesk"/>
              </a:rPr>
              <a:t>Factor 2</a:t>
            </a:r>
            <a:endParaRPr b="1">
              <a:latin typeface="Hanken Grotesk"/>
              <a:ea typeface="Hanken Grotesk"/>
              <a:cs typeface="Hanken Grotesk"/>
              <a:sym typeface="Hanken Grotes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8"/>
          <p:cNvSpPr txBox="1"/>
          <p:nvPr>
            <p:ph idx="1" type="body"/>
          </p:nvPr>
        </p:nvSpPr>
        <p:spPr>
          <a:xfrm>
            <a:off x="720000" y="1379225"/>
            <a:ext cx="7566000" cy="454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ko" sz="1300">
                <a:solidFill>
                  <a:srgbClr val="CC0000"/>
                </a:solidFill>
              </a:rPr>
              <a:t>Problem 1: </a:t>
            </a:r>
            <a:r>
              <a:rPr lang="ko" sz="1300"/>
              <a:t>No prior knowledge of the </a:t>
            </a:r>
            <a:r>
              <a:rPr b="1" lang="ko" sz="1300"/>
              <a:t>distribution of</a:t>
            </a:r>
            <a:r>
              <a:rPr b="1" lang="ko" sz="1300"/>
              <a:t> factor values</a:t>
            </a:r>
            <a:endParaRPr b="1" sz="1300"/>
          </a:p>
        </p:txBody>
      </p:sp>
      <p:sp>
        <p:nvSpPr>
          <p:cNvPr id="751" name="Google Shape;751;p78"/>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333333"/>
                </a:solidFill>
                <a:latin typeface="Figtree Black"/>
                <a:ea typeface="Figtree Black"/>
                <a:cs typeface="Figtree Black"/>
                <a:sym typeface="Figtree Black"/>
              </a:rPr>
              <a:t>Cluster Annotation</a:t>
            </a:r>
            <a:endParaRPr sz="2800">
              <a:solidFill>
                <a:srgbClr val="333333"/>
              </a:solidFill>
              <a:latin typeface="Figtree Black"/>
              <a:ea typeface="Figtree Black"/>
              <a:cs typeface="Figtree Black"/>
              <a:sym typeface="Figtree Black"/>
            </a:endParaRPr>
          </a:p>
        </p:txBody>
      </p:sp>
      <p:sp>
        <p:nvSpPr>
          <p:cNvPr id="752" name="Google Shape;752;p78"/>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Identification of Discriminative Factors Across Clusters</a:t>
            </a:r>
            <a:endParaRPr b="1" sz="1900">
              <a:solidFill>
                <a:srgbClr val="FF0000"/>
              </a:solidFill>
              <a:latin typeface="Figtree"/>
              <a:ea typeface="Figtree"/>
              <a:cs typeface="Figtree"/>
              <a:sym typeface="Figtree"/>
            </a:endParaRPr>
          </a:p>
        </p:txBody>
      </p:sp>
      <p:pic>
        <p:nvPicPr>
          <p:cNvPr id="753" name="Google Shape;753;p78"/>
          <p:cNvPicPr preferRelativeResize="0"/>
          <p:nvPr/>
        </p:nvPicPr>
        <p:blipFill>
          <a:blip r:embed="rId3">
            <a:alphaModFix/>
          </a:blip>
          <a:stretch>
            <a:fillRect/>
          </a:stretch>
        </p:blipFill>
        <p:spPr>
          <a:xfrm>
            <a:off x="4812625" y="2050288"/>
            <a:ext cx="3611375" cy="2229125"/>
          </a:xfrm>
          <a:prstGeom prst="rect">
            <a:avLst/>
          </a:prstGeom>
          <a:noFill/>
          <a:ln>
            <a:noFill/>
          </a:ln>
        </p:spPr>
      </p:pic>
      <p:sp>
        <p:nvSpPr>
          <p:cNvPr id="754" name="Google Shape;754;p78"/>
          <p:cNvSpPr txBox="1"/>
          <p:nvPr>
            <p:ph idx="1" type="body"/>
          </p:nvPr>
        </p:nvSpPr>
        <p:spPr>
          <a:xfrm>
            <a:off x="720000" y="1629900"/>
            <a:ext cx="4236000" cy="1686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ko" sz="1300">
                <a:solidFill>
                  <a:srgbClr val="1155CC"/>
                </a:solidFill>
              </a:rPr>
              <a:t>Solution: </a:t>
            </a:r>
            <a:endParaRPr sz="1300"/>
          </a:p>
          <a:p>
            <a:pPr indent="-311150" lvl="0" marL="457200" rtl="0" algn="l">
              <a:spcBef>
                <a:spcPts val="0"/>
              </a:spcBef>
              <a:spcAft>
                <a:spcPts val="0"/>
              </a:spcAft>
              <a:buSzPts val="1300"/>
              <a:buChar char="●"/>
            </a:pPr>
            <a:r>
              <a:rPr lang="ko" sz="1300"/>
              <a:t>Checked the assumptions for t-test</a:t>
            </a:r>
            <a:endParaRPr sz="1300"/>
          </a:p>
          <a:p>
            <a:pPr indent="-311150" lvl="1" marL="914400" rtl="0" algn="l">
              <a:spcBef>
                <a:spcPts val="0"/>
              </a:spcBef>
              <a:spcAft>
                <a:spcPts val="0"/>
              </a:spcAft>
              <a:buSzPts val="1300"/>
              <a:buChar char="○"/>
            </a:pPr>
            <a:r>
              <a:rPr lang="ko" sz="1300"/>
              <a:t>Performed </a:t>
            </a:r>
            <a:r>
              <a:rPr b="1" lang="ko" sz="1300"/>
              <a:t>multiple </a:t>
            </a:r>
            <a:r>
              <a:rPr b="1" lang="ko" sz="1300"/>
              <a:t>Shapiro-Wilk tests </a:t>
            </a:r>
            <a:r>
              <a:rPr lang="ko" sz="1300"/>
              <a:t>for </a:t>
            </a:r>
            <a:r>
              <a:rPr b="1" lang="ko" sz="1300"/>
              <a:t>normality </a:t>
            </a:r>
            <a:r>
              <a:rPr lang="ko" sz="1300"/>
              <a:t>of factor values across cases:</a:t>
            </a:r>
            <a:endParaRPr sz="1300"/>
          </a:p>
          <a:p>
            <a:pPr indent="-311150" lvl="2" marL="1371600" rtl="0" algn="l">
              <a:spcBef>
                <a:spcPts val="0"/>
              </a:spcBef>
              <a:spcAft>
                <a:spcPts val="0"/>
              </a:spcAft>
              <a:buSzPts val="1300"/>
              <a:buChar char="■"/>
            </a:pPr>
            <a:r>
              <a:rPr lang="ko" sz="1300"/>
              <a:t>90 cases: 3 clusters x 30 factors</a:t>
            </a:r>
            <a:endParaRPr sz="1300"/>
          </a:p>
          <a:p>
            <a:pPr indent="-311150" lvl="2" marL="1371600" rtl="0" algn="l">
              <a:spcBef>
                <a:spcPts val="0"/>
              </a:spcBef>
              <a:spcAft>
                <a:spcPts val="0"/>
              </a:spcAft>
              <a:buSzPts val="1300"/>
              <a:buChar char="■"/>
            </a:pPr>
            <a:r>
              <a:rPr lang="ko" sz="1300"/>
              <a:t>Most distributions of factor values for clusters were </a:t>
            </a:r>
            <a:r>
              <a:rPr b="1" lang="ko" sz="1300"/>
              <a:t>not normal</a:t>
            </a:r>
            <a:endParaRPr sz="1300"/>
          </a:p>
        </p:txBody>
      </p:sp>
      <p:sp>
        <p:nvSpPr>
          <p:cNvPr id="755" name="Google Shape;755;p78"/>
          <p:cNvSpPr txBox="1"/>
          <p:nvPr>
            <p:ph idx="1" type="body"/>
          </p:nvPr>
        </p:nvSpPr>
        <p:spPr>
          <a:xfrm>
            <a:off x="720000" y="3213275"/>
            <a:ext cx="4236000" cy="1191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ko" sz="1300"/>
              <a:t>Therefore, used </a:t>
            </a:r>
            <a:r>
              <a:rPr b="1" lang="ko" sz="1300"/>
              <a:t>Wilcoxon rank-sum test</a:t>
            </a:r>
            <a:r>
              <a:rPr lang="ko" sz="1300"/>
              <a:t> for pairwise comparisons</a:t>
            </a:r>
            <a:endParaRPr sz="1300"/>
          </a:p>
          <a:p>
            <a:pPr indent="-311150" lvl="1" marL="914400" rtl="0" algn="l">
              <a:spcBef>
                <a:spcPts val="0"/>
              </a:spcBef>
              <a:spcAft>
                <a:spcPts val="0"/>
              </a:spcAft>
              <a:buClr>
                <a:schemeClr val="accent1"/>
              </a:buClr>
              <a:buSzPts val="1300"/>
              <a:buChar char="○"/>
            </a:pPr>
            <a:r>
              <a:rPr lang="ko" sz="1300">
                <a:solidFill>
                  <a:schemeClr val="accent1"/>
                </a:solidFill>
              </a:rPr>
              <a:t>Adjusted p-values with BH method</a:t>
            </a:r>
            <a:endParaRPr sz="13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9"/>
          <p:cNvSpPr txBox="1"/>
          <p:nvPr>
            <p:ph idx="1" type="body"/>
          </p:nvPr>
        </p:nvSpPr>
        <p:spPr>
          <a:xfrm>
            <a:off x="720000" y="1303025"/>
            <a:ext cx="7704000" cy="3069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ko" sz="1200">
                <a:solidFill>
                  <a:srgbClr val="CC0000"/>
                </a:solidFill>
              </a:rPr>
              <a:t>Problem 2:</a:t>
            </a:r>
            <a:r>
              <a:rPr lang="ko" sz="1200"/>
              <a:t> </a:t>
            </a:r>
            <a:r>
              <a:rPr b="1" lang="ko" sz="1200"/>
              <a:t>Interpretation </a:t>
            </a:r>
            <a:r>
              <a:rPr lang="ko" sz="1200"/>
              <a:t>of pairwise comparisons across </a:t>
            </a:r>
            <a:r>
              <a:rPr b="1" lang="ko" sz="1200"/>
              <a:t>3 clusters</a:t>
            </a:r>
            <a:r>
              <a:rPr lang="ko" sz="1200"/>
              <a:t> made it difficult to clearly assign factors to specific clusters</a:t>
            </a:r>
            <a:endParaRPr sz="1200"/>
          </a:p>
          <a:p>
            <a:pPr indent="-304800" lvl="0" marL="457200" rtl="0" algn="l">
              <a:spcBef>
                <a:spcPts val="0"/>
              </a:spcBef>
              <a:spcAft>
                <a:spcPts val="0"/>
              </a:spcAft>
              <a:buSzPts val="1200"/>
              <a:buChar char="→"/>
            </a:pPr>
            <a:r>
              <a:rPr b="1" lang="ko" sz="1200">
                <a:solidFill>
                  <a:srgbClr val="1155CC"/>
                </a:solidFill>
              </a:rPr>
              <a:t>Solution: </a:t>
            </a:r>
            <a:r>
              <a:rPr lang="ko" sz="1200"/>
              <a:t>Used</a:t>
            </a:r>
            <a:r>
              <a:rPr lang="ko" sz="1200"/>
              <a:t> a</a:t>
            </a:r>
            <a:r>
              <a:rPr b="1" lang="ko" sz="1200"/>
              <a:t> one-vs-others</a:t>
            </a:r>
            <a:r>
              <a:rPr lang="ko" sz="1200"/>
              <a:t> strategy for annotation</a:t>
            </a:r>
            <a:endParaRPr sz="1200"/>
          </a:p>
          <a:p>
            <a:pPr indent="-304800" lvl="1" marL="914400" rtl="0" algn="l">
              <a:spcBef>
                <a:spcPts val="0"/>
              </a:spcBef>
              <a:spcAft>
                <a:spcPts val="0"/>
              </a:spcAft>
              <a:buSzPts val="1200"/>
              <a:buChar char="○"/>
            </a:pPr>
            <a:r>
              <a:rPr lang="ko" sz="1200"/>
              <a:t>Considered a factor </a:t>
            </a:r>
            <a:r>
              <a:rPr b="1" lang="ko" sz="1200"/>
              <a:t>discriminative for a cluster</a:t>
            </a:r>
            <a:r>
              <a:rPr lang="ko" sz="1200"/>
              <a:t> only if it was significantly different</a:t>
            </a:r>
            <a:r>
              <a:rPr b="1" lang="ko" sz="1200"/>
              <a:t> </a:t>
            </a:r>
            <a:r>
              <a:rPr lang="ko" sz="1200"/>
              <a:t>in </a:t>
            </a:r>
            <a:r>
              <a:rPr b="1" lang="ko" sz="1200"/>
              <a:t>both comparisons</a:t>
            </a:r>
            <a:r>
              <a:rPr lang="ko" sz="1200"/>
              <a:t>: </a:t>
            </a:r>
            <a:r>
              <a:rPr i="1" lang="ko" sz="1200">
                <a:solidFill>
                  <a:schemeClr val="accent1"/>
                </a:solidFill>
              </a:rPr>
              <a:t>e.g. </a:t>
            </a:r>
            <a:r>
              <a:rPr b="1" i="1" lang="ko" sz="1200">
                <a:solidFill>
                  <a:schemeClr val="accent1"/>
                </a:solidFill>
              </a:rPr>
              <a:t>Cluster</a:t>
            </a:r>
            <a:r>
              <a:rPr i="1" lang="ko" sz="1200">
                <a:solidFill>
                  <a:schemeClr val="accent1"/>
                </a:solidFill>
              </a:rPr>
              <a:t> </a:t>
            </a:r>
            <a:r>
              <a:rPr b="1" i="1" lang="ko" sz="1200">
                <a:solidFill>
                  <a:schemeClr val="accent1"/>
                </a:solidFill>
              </a:rPr>
              <a:t>0</a:t>
            </a:r>
            <a:r>
              <a:rPr i="1" lang="ko" sz="1200">
                <a:solidFill>
                  <a:schemeClr val="accent1"/>
                </a:solidFill>
              </a:rPr>
              <a:t> vs </a:t>
            </a:r>
            <a:r>
              <a:rPr b="1" i="1" lang="ko" sz="1200">
                <a:solidFill>
                  <a:schemeClr val="accent1"/>
                </a:solidFill>
              </a:rPr>
              <a:t>1</a:t>
            </a:r>
            <a:r>
              <a:rPr i="1" lang="ko" sz="1200">
                <a:solidFill>
                  <a:schemeClr val="accent1"/>
                </a:solidFill>
              </a:rPr>
              <a:t> and </a:t>
            </a:r>
            <a:r>
              <a:rPr b="1" i="1" lang="ko" sz="1200">
                <a:solidFill>
                  <a:schemeClr val="accent1"/>
                </a:solidFill>
              </a:rPr>
              <a:t>Cluster 0</a:t>
            </a:r>
            <a:r>
              <a:rPr i="1" lang="ko" sz="1200">
                <a:solidFill>
                  <a:schemeClr val="accent1"/>
                </a:solidFill>
              </a:rPr>
              <a:t> vs </a:t>
            </a:r>
            <a:r>
              <a:rPr b="1" i="1" lang="ko" sz="1200">
                <a:solidFill>
                  <a:schemeClr val="accent1"/>
                </a:solidFill>
              </a:rPr>
              <a:t>2</a:t>
            </a:r>
            <a:r>
              <a:rPr lang="ko" sz="1200">
                <a:solidFill>
                  <a:schemeClr val="accent1"/>
                </a:solidFill>
              </a:rPr>
              <a:t> ⇒</a:t>
            </a:r>
            <a:r>
              <a:rPr lang="ko" sz="1200">
                <a:solidFill>
                  <a:schemeClr val="accent1"/>
                </a:solidFill>
              </a:rPr>
              <a:t> factor assigned to </a:t>
            </a:r>
            <a:r>
              <a:rPr b="1" lang="ko" sz="1200">
                <a:solidFill>
                  <a:schemeClr val="accent1"/>
                </a:solidFill>
              </a:rPr>
              <a:t>Cluster 0</a:t>
            </a:r>
            <a:endParaRPr b="1" sz="1200">
              <a:solidFill>
                <a:schemeClr val="accent1"/>
              </a:solidFill>
            </a:endParaRPr>
          </a:p>
        </p:txBody>
      </p:sp>
      <p:sp>
        <p:nvSpPr>
          <p:cNvPr id="761" name="Google Shape;761;p79"/>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333333"/>
                </a:solidFill>
                <a:latin typeface="Figtree Black"/>
                <a:ea typeface="Figtree Black"/>
                <a:cs typeface="Figtree Black"/>
                <a:sym typeface="Figtree Black"/>
              </a:rPr>
              <a:t>Cluster Annotation</a:t>
            </a:r>
            <a:endParaRPr sz="2800">
              <a:solidFill>
                <a:srgbClr val="333333"/>
              </a:solidFill>
              <a:latin typeface="Figtree Black"/>
              <a:ea typeface="Figtree Black"/>
              <a:cs typeface="Figtree Black"/>
              <a:sym typeface="Figtree Black"/>
            </a:endParaRPr>
          </a:p>
        </p:txBody>
      </p:sp>
      <p:sp>
        <p:nvSpPr>
          <p:cNvPr id="762" name="Google Shape;762;p79"/>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chemeClr val="dk1"/>
                </a:solidFill>
                <a:latin typeface="Figtree Medium"/>
                <a:ea typeface="Figtree Medium"/>
                <a:cs typeface="Figtree Medium"/>
                <a:sym typeface="Figtree Medium"/>
              </a:rPr>
              <a:t>Identification of Discriminative Factors Across Clusters</a:t>
            </a:r>
            <a:endParaRPr sz="1900">
              <a:solidFill>
                <a:srgbClr val="333333"/>
              </a:solidFill>
              <a:latin typeface="Figtree Medium"/>
              <a:ea typeface="Figtree Medium"/>
              <a:cs typeface="Figtree Medium"/>
              <a:sym typeface="Figtree Medium"/>
            </a:endParaRPr>
          </a:p>
        </p:txBody>
      </p:sp>
      <p:pic>
        <p:nvPicPr>
          <p:cNvPr id="763" name="Google Shape;763;p79"/>
          <p:cNvPicPr preferRelativeResize="0"/>
          <p:nvPr/>
        </p:nvPicPr>
        <p:blipFill>
          <a:blip r:embed="rId3">
            <a:alphaModFix/>
          </a:blip>
          <a:stretch>
            <a:fillRect/>
          </a:stretch>
        </p:blipFill>
        <p:spPr>
          <a:xfrm>
            <a:off x="956750" y="2495550"/>
            <a:ext cx="3614484" cy="1953675"/>
          </a:xfrm>
          <a:prstGeom prst="rect">
            <a:avLst/>
          </a:prstGeom>
          <a:noFill/>
          <a:ln>
            <a:noFill/>
          </a:ln>
        </p:spPr>
      </p:pic>
      <p:pic>
        <p:nvPicPr>
          <p:cNvPr id="764" name="Google Shape;764;p79"/>
          <p:cNvPicPr preferRelativeResize="0"/>
          <p:nvPr/>
        </p:nvPicPr>
        <p:blipFill>
          <a:blip r:embed="rId4">
            <a:alphaModFix/>
          </a:blip>
          <a:stretch>
            <a:fillRect/>
          </a:stretch>
        </p:blipFill>
        <p:spPr>
          <a:xfrm>
            <a:off x="4609054" y="2505360"/>
            <a:ext cx="3578196" cy="1934062"/>
          </a:xfrm>
          <a:prstGeom prst="rect">
            <a:avLst/>
          </a:prstGeom>
          <a:noFill/>
          <a:ln>
            <a:noFill/>
          </a:ln>
        </p:spPr>
      </p:pic>
      <p:sp>
        <p:nvSpPr>
          <p:cNvPr id="765" name="Google Shape;765;p79"/>
          <p:cNvSpPr txBox="1"/>
          <p:nvPr/>
        </p:nvSpPr>
        <p:spPr>
          <a:xfrm>
            <a:off x="2782950" y="4449225"/>
            <a:ext cx="3578100" cy="218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ko" sz="1000">
                <a:solidFill>
                  <a:schemeClr val="dk1"/>
                </a:solidFill>
                <a:latin typeface="Hanken Grotesk"/>
                <a:ea typeface="Hanken Grotesk"/>
                <a:cs typeface="Hanken Grotesk"/>
                <a:sym typeface="Hanken Grotesk"/>
              </a:rPr>
              <a:t>ns: p&gt;0.05, *: p≤0.05, **: p≤0.01, ***: p≤0.001, ****: p≤0.0001</a:t>
            </a:r>
            <a:endParaRPr sz="1000">
              <a:latin typeface="Hanken Grotesk"/>
              <a:ea typeface="Hanken Grotesk"/>
              <a:cs typeface="Hanken Grotesk"/>
              <a:sym typeface="Hanken Grotes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80"/>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333333"/>
                </a:solidFill>
                <a:latin typeface="Figtree Black"/>
                <a:ea typeface="Figtree Black"/>
                <a:cs typeface="Figtree Black"/>
                <a:sym typeface="Figtree Black"/>
              </a:rPr>
              <a:t>Feature Importance</a:t>
            </a:r>
            <a:endParaRPr sz="2800">
              <a:solidFill>
                <a:srgbClr val="333333"/>
              </a:solidFill>
              <a:latin typeface="Figtree Black"/>
              <a:ea typeface="Figtree Black"/>
              <a:cs typeface="Figtree Black"/>
              <a:sym typeface="Figtree Black"/>
            </a:endParaRPr>
          </a:p>
        </p:txBody>
      </p:sp>
      <p:sp>
        <p:nvSpPr>
          <p:cNvPr id="771" name="Google Shape;771;p80"/>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SHAP Analysis</a:t>
            </a:r>
            <a:endParaRPr b="1" sz="1900">
              <a:solidFill>
                <a:srgbClr val="FF0000"/>
              </a:solidFill>
              <a:latin typeface="Figtree"/>
              <a:ea typeface="Figtree"/>
              <a:cs typeface="Figtree"/>
              <a:sym typeface="Figtree"/>
            </a:endParaRPr>
          </a:p>
        </p:txBody>
      </p:sp>
      <p:sp>
        <p:nvSpPr>
          <p:cNvPr id="772" name="Google Shape;772;p80"/>
          <p:cNvSpPr txBox="1"/>
          <p:nvPr>
            <p:ph idx="1" type="body"/>
          </p:nvPr>
        </p:nvSpPr>
        <p:spPr>
          <a:xfrm>
            <a:off x="720000" y="1379225"/>
            <a:ext cx="7617300" cy="306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ko">
                <a:solidFill>
                  <a:srgbClr val="CC0000"/>
                </a:solidFill>
              </a:rPr>
              <a:t>Problem:</a:t>
            </a:r>
            <a:r>
              <a:rPr lang="ko"/>
              <a:t> Most of the selected models </a:t>
            </a:r>
            <a:r>
              <a:rPr b="1" lang="ko"/>
              <a:t>lacked built-in feature importance</a:t>
            </a:r>
            <a:r>
              <a:rPr lang="ko"/>
              <a:t> support</a:t>
            </a:r>
            <a:endParaRPr/>
          </a:p>
          <a:p>
            <a:pPr indent="-317500" lvl="0" marL="457200" rtl="0" algn="l">
              <a:spcBef>
                <a:spcPts val="0"/>
              </a:spcBef>
              <a:spcAft>
                <a:spcPts val="0"/>
              </a:spcAft>
              <a:buSzPts val="1400"/>
              <a:buChar char="→"/>
            </a:pPr>
            <a:r>
              <a:rPr b="1" lang="ko">
                <a:solidFill>
                  <a:srgbClr val="1155CC"/>
                </a:solidFill>
              </a:rPr>
              <a:t>Solution: </a:t>
            </a:r>
            <a:r>
              <a:rPr lang="ko"/>
              <a:t>Applied</a:t>
            </a:r>
            <a:r>
              <a:rPr b="1" lang="ko"/>
              <a:t> SHAP analysis</a:t>
            </a:r>
            <a:r>
              <a:rPr lang="ko"/>
              <a:t> to </a:t>
            </a:r>
            <a:r>
              <a:rPr b="1" lang="ko"/>
              <a:t>internal </a:t>
            </a:r>
            <a:r>
              <a:rPr lang="ko"/>
              <a:t>and </a:t>
            </a:r>
            <a:r>
              <a:rPr b="1" lang="ko"/>
              <a:t>external test sets</a:t>
            </a:r>
            <a:r>
              <a:rPr lang="ko"/>
              <a:t> to interpret model predictions and identify key features</a:t>
            </a:r>
            <a:endParaRPr/>
          </a:p>
        </p:txBody>
      </p:sp>
      <p:grpSp>
        <p:nvGrpSpPr>
          <p:cNvPr id="773" name="Google Shape;773;p80"/>
          <p:cNvGrpSpPr/>
          <p:nvPr/>
        </p:nvGrpSpPr>
        <p:grpSpPr>
          <a:xfrm>
            <a:off x="1103561" y="2274461"/>
            <a:ext cx="6936872" cy="2316118"/>
            <a:chOff x="152400" y="1531625"/>
            <a:chExt cx="8717949" cy="3459475"/>
          </a:xfrm>
        </p:grpSpPr>
        <p:pic>
          <p:nvPicPr>
            <p:cNvPr id="774" name="Google Shape;774;p80" title="shap_summary_External Test_cluster0.png"/>
            <p:cNvPicPr preferRelativeResize="0"/>
            <p:nvPr/>
          </p:nvPicPr>
          <p:blipFill>
            <a:blip r:embed="rId3">
              <a:alphaModFix/>
            </a:blip>
            <a:stretch>
              <a:fillRect/>
            </a:stretch>
          </p:blipFill>
          <p:spPr>
            <a:xfrm>
              <a:off x="152400" y="1531625"/>
              <a:ext cx="2804383" cy="3459475"/>
            </a:xfrm>
            <a:prstGeom prst="rect">
              <a:avLst/>
            </a:prstGeom>
            <a:noFill/>
            <a:ln>
              <a:noFill/>
            </a:ln>
          </p:spPr>
        </p:pic>
        <p:pic>
          <p:nvPicPr>
            <p:cNvPr id="775" name="Google Shape;775;p80" title="shap_summary_External Test_cluster1.png"/>
            <p:cNvPicPr preferRelativeResize="0"/>
            <p:nvPr/>
          </p:nvPicPr>
          <p:blipFill>
            <a:blip r:embed="rId4">
              <a:alphaModFix/>
            </a:blip>
            <a:stretch>
              <a:fillRect/>
            </a:stretch>
          </p:blipFill>
          <p:spPr>
            <a:xfrm>
              <a:off x="3109183" y="1531625"/>
              <a:ext cx="2804383" cy="3459475"/>
            </a:xfrm>
            <a:prstGeom prst="rect">
              <a:avLst/>
            </a:prstGeom>
            <a:noFill/>
            <a:ln>
              <a:noFill/>
            </a:ln>
          </p:spPr>
        </p:pic>
        <p:pic>
          <p:nvPicPr>
            <p:cNvPr id="776" name="Google Shape;776;p80" title="shap_summary_External Test_cluster2.png"/>
            <p:cNvPicPr preferRelativeResize="0"/>
            <p:nvPr/>
          </p:nvPicPr>
          <p:blipFill>
            <a:blip r:embed="rId5">
              <a:alphaModFix/>
            </a:blip>
            <a:stretch>
              <a:fillRect/>
            </a:stretch>
          </p:blipFill>
          <p:spPr>
            <a:xfrm>
              <a:off x="6065966" y="1531625"/>
              <a:ext cx="2804383" cy="345947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81"/>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333333"/>
                </a:solidFill>
                <a:latin typeface="Figtree Black"/>
                <a:ea typeface="Figtree Black"/>
                <a:cs typeface="Figtree Black"/>
                <a:sym typeface="Figtree Black"/>
              </a:rPr>
              <a:t>Feature Importance</a:t>
            </a:r>
            <a:endParaRPr sz="2800">
              <a:solidFill>
                <a:srgbClr val="333333"/>
              </a:solidFill>
              <a:latin typeface="Figtree Black"/>
              <a:ea typeface="Figtree Black"/>
              <a:cs typeface="Figtree Black"/>
              <a:sym typeface="Figtree Black"/>
            </a:endParaRPr>
          </a:p>
        </p:txBody>
      </p:sp>
      <p:sp>
        <p:nvSpPr>
          <p:cNvPr id="782" name="Google Shape;782;p81"/>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chemeClr val="dk1"/>
                </a:solidFill>
                <a:latin typeface="Figtree Medium"/>
                <a:ea typeface="Figtree Medium"/>
                <a:cs typeface="Figtree Medium"/>
                <a:sym typeface="Figtree Medium"/>
              </a:rPr>
              <a:t>SHAP Analysis</a:t>
            </a:r>
            <a:endParaRPr b="1" sz="1900">
              <a:solidFill>
                <a:srgbClr val="FF0000"/>
              </a:solidFill>
              <a:latin typeface="Figtree"/>
              <a:ea typeface="Figtree"/>
              <a:cs typeface="Figtree"/>
              <a:sym typeface="Figtree"/>
            </a:endParaRPr>
          </a:p>
        </p:txBody>
      </p:sp>
      <p:grpSp>
        <p:nvGrpSpPr>
          <p:cNvPr id="783" name="Google Shape;783;p81"/>
          <p:cNvGrpSpPr/>
          <p:nvPr/>
        </p:nvGrpSpPr>
        <p:grpSpPr>
          <a:xfrm>
            <a:off x="580600" y="2469647"/>
            <a:ext cx="7438442" cy="958730"/>
            <a:chOff x="398950" y="1468672"/>
            <a:chExt cx="7438442" cy="958730"/>
          </a:xfrm>
        </p:grpSpPr>
        <p:pic>
          <p:nvPicPr>
            <p:cNvPr id="784" name="Google Shape;784;p81" title="shap_summary_External Test_cluster0.png"/>
            <p:cNvPicPr preferRelativeResize="0"/>
            <p:nvPr/>
          </p:nvPicPr>
          <p:blipFill rotWithShape="1">
            <a:blip r:embed="rId3">
              <a:alphaModFix/>
            </a:blip>
            <a:srcRect b="77820" l="0" r="13822" t="0"/>
            <a:stretch/>
          </p:blipFill>
          <p:spPr>
            <a:xfrm>
              <a:off x="398950" y="1468676"/>
              <a:ext cx="2471399" cy="958725"/>
            </a:xfrm>
            <a:prstGeom prst="rect">
              <a:avLst/>
            </a:prstGeom>
            <a:noFill/>
            <a:ln>
              <a:noFill/>
            </a:ln>
          </p:spPr>
        </p:pic>
        <p:pic>
          <p:nvPicPr>
            <p:cNvPr id="785" name="Google Shape;785;p81" title="shap_summary_External Test_cluster1.png"/>
            <p:cNvPicPr preferRelativeResize="0"/>
            <p:nvPr/>
          </p:nvPicPr>
          <p:blipFill rotWithShape="1">
            <a:blip r:embed="rId4">
              <a:alphaModFix/>
            </a:blip>
            <a:srcRect b="77820" l="0" r="13822" t="0"/>
            <a:stretch/>
          </p:blipFill>
          <p:spPr>
            <a:xfrm>
              <a:off x="2870338" y="1468685"/>
              <a:ext cx="2471431" cy="958718"/>
            </a:xfrm>
            <a:prstGeom prst="rect">
              <a:avLst/>
            </a:prstGeom>
            <a:noFill/>
            <a:ln>
              <a:noFill/>
            </a:ln>
          </p:spPr>
        </p:pic>
        <p:pic>
          <p:nvPicPr>
            <p:cNvPr id="786" name="Google Shape;786;p81" title="shap_summary_External Test_cluster2.png"/>
            <p:cNvPicPr preferRelativeResize="0"/>
            <p:nvPr/>
          </p:nvPicPr>
          <p:blipFill rotWithShape="1">
            <a:blip r:embed="rId5">
              <a:alphaModFix/>
            </a:blip>
            <a:srcRect b="77820" l="0" r="12975" t="0"/>
            <a:stretch/>
          </p:blipFill>
          <p:spPr>
            <a:xfrm>
              <a:off x="5341787" y="1468672"/>
              <a:ext cx="2495605" cy="958718"/>
            </a:xfrm>
            <a:prstGeom prst="rect">
              <a:avLst/>
            </a:prstGeom>
            <a:noFill/>
            <a:ln>
              <a:noFill/>
            </a:ln>
          </p:spPr>
        </p:pic>
      </p:grpSp>
      <p:sp>
        <p:nvSpPr>
          <p:cNvPr id="787" name="Google Shape;787;p81"/>
          <p:cNvSpPr txBox="1"/>
          <p:nvPr>
            <p:ph idx="1" type="body"/>
          </p:nvPr>
        </p:nvSpPr>
        <p:spPr>
          <a:xfrm>
            <a:off x="709950" y="3520700"/>
            <a:ext cx="7704000" cy="525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ko" sz="1300"/>
              <a:t>Factor 2</a:t>
            </a:r>
            <a:r>
              <a:rPr lang="ko" sz="1300"/>
              <a:t> appears to capture a </a:t>
            </a:r>
            <a:r>
              <a:rPr b="1" lang="ko" sz="1300">
                <a:highlight>
                  <a:srgbClr val="FFD966"/>
                </a:highlight>
              </a:rPr>
              <a:t>global</a:t>
            </a:r>
            <a:r>
              <a:rPr b="1" lang="ko" sz="1300"/>
              <a:t> discriminative signal</a:t>
            </a:r>
            <a:r>
              <a:rPr lang="ko" sz="1300"/>
              <a:t> between LGG and GBM</a:t>
            </a:r>
            <a:endParaRPr sz="1300"/>
          </a:p>
          <a:p>
            <a:pPr indent="-311150" lvl="1" marL="914400" rtl="0" algn="l">
              <a:spcBef>
                <a:spcPts val="0"/>
              </a:spcBef>
              <a:spcAft>
                <a:spcPts val="0"/>
              </a:spcAft>
              <a:buSzPts val="1300"/>
              <a:buChar char="○"/>
            </a:pPr>
            <a:r>
              <a:rPr lang="ko" sz="1300"/>
              <a:t>T</a:t>
            </a:r>
            <a:r>
              <a:rPr lang="ko" sz="1300"/>
              <a:t>he </a:t>
            </a:r>
            <a:r>
              <a:rPr b="1" lang="ko" sz="1300"/>
              <a:t>strongest contribution</a:t>
            </a:r>
            <a:r>
              <a:rPr lang="ko" sz="1300"/>
              <a:t> to prediction across </a:t>
            </a:r>
            <a:r>
              <a:rPr b="1" lang="ko" sz="1300"/>
              <a:t>all clusters</a:t>
            </a:r>
            <a:endParaRPr b="1" sz="1300"/>
          </a:p>
        </p:txBody>
      </p:sp>
      <p:sp>
        <p:nvSpPr>
          <p:cNvPr id="788" name="Google Shape;788;p81"/>
          <p:cNvSpPr txBox="1"/>
          <p:nvPr/>
        </p:nvSpPr>
        <p:spPr>
          <a:xfrm>
            <a:off x="8113425" y="1513750"/>
            <a:ext cx="711000" cy="36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ko" sz="1200">
                <a:solidFill>
                  <a:schemeClr val="dk1"/>
                </a:solidFill>
                <a:highlight>
                  <a:srgbClr val="FFD966"/>
                </a:highlight>
                <a:latin typeface="Hanken Grotesk"/>
                <a:ea typeface="Hanken Grotesk"/>
                <a:cs typeface="Hanken Grotesk"/>
                <a:sym typeface="Hanken Grotesk"/>
              </a:rPr>
              <a:t>Global</a:t>
            </a:r>
            <a:endParaRPr b="1" sz="1200">
              <a:highlight>
                <a:srgbClr val="FFD966"/>
              </a:highlight>
              <a:latin typeface="Hanken Grotesk"/>
              <a:ea typeface="Hanken Grotesk"/>
              <a:cs typeface="Hanken Grotesk"/>
              <a:sym typeface="Hanken Grotesk"/>
            </a:endParaRPr>
          </a:p>
        </p:txBody>
      </p:sp>
      <p:sp>
        <p:nvSpPr>
          <p:cNvPr id="789" name="Google Shape;789;p81"/>
          <p:cNvSpPr txBox="1"/>
          <p:nvPr/>
        </p:nvSpPr>
        <p:spPr>
          <a:xfrm>
            <a:off x="8113425" y="2997275"/>
            <a:ext cx="711000" cy="36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ko" sz="1200">
                <a:solidFill>
                  <a:schemeClr val="dk1"/>
                </a:solidFill>
                <a:highlight>
                  <a:srgbClr val="B6D7A8"/>
                </a:highlight>
                <a:latin typeface="Hanken Grotesk"/>
                <a:ea typeface="Hanken Grotesk"/>
                <a:cs typeface="Hanken Grotesk"/>
                <a:sym typeface="Hanken Grotesk"/>
              </a:rPr>
              <a:t>Local</a:t>
            </a:r>
            <a:endParaRPr b="1" sz="1200">
              <a:highlight>
                <a:srgbClr val="B6D7A8"/>
              </a:highlight>
              <a:latin typeface="Hanken Grotesk"/>
              <a:ea typeface="Hanken Grotesk"/>
              <a:cs typeface="Hanken Grotesk"/>
              <a:sym typeface="Hanken Grotesk"/>
            </a:endParaRPr>
          </a:p>
        </p:txBody>
      </p:sp>
      <p:grpSp>
        <p:nvGrpSpPr>
          <p:cNvPr id="790" name="Google Shape;790;p81"/>
          <p:cNvGrpSpPr/>
          <p:nvPr/>
        </p:nvGrpSpPr>
        <p:grpSpPr>
          <a:xfrm>
            <a:off x="519625" y="1379225"/>
            <a:ext cx="7560399" cy="963750"/>
            <a:chOff x="1364155" y="1327064"/>
            <a:chExt cx="5237184" cy="571246"/>
          </a:xfrm>
        </p:grpSpPr>
        <p:pic>
          <p:nvPicPr>
            <p:cNvPr id="791" name="Google Shape;791;p81" title="shap_summary_Internal Test_cluster0.png"/>
            <p:cNvPicPr preferRelativeResize="0"/>
            <p:nvPr/>
          </p:nvPicPr>
          <p:blipFill rotWithShape="1">
            <a:blip r:embed="rId6">
              <a:alphaModFix/>
            </a:blip>
            <a:srcRect b="77172" l="0" r="14052" t="0"/>
            <a:stretch/>
          </p:blipFill>
          <p:spPr>
            <a:xfrm>
              <a:off x="1364155" y="1327064"/>
              <a:ext cx="1734379" cy="568268"/>
            </a:xfrm>
            <a:prstGeom prst="rect">
              <a:avLst/>
            </a:prstGeom>
            <a:noFill/>
            <a:ln>
              <a:noFill/>
            </a:ln>
          </p:spPr>
        </p:pic>
        <p:pic>
          <p:nvPicPr>
            <p:cNvPr id="792" name="Google Shape;792;p81" title="shap_summary_Internal Test_cluster1.png"/>
            <p:cNvPicPr preferRelativeResize="0"/>
            <p:nvPr/>
          </p:nvPicPr>
          <p:blipFill rotWithShape="1">
            <a:blip r:embed="rId7">
              <a:alphaModFix/>
            </a:blip>
            <a:srcRect b="77172" l="0" r="14052" t="0"/>
            <a:stretch/>
          </p:blipFill>
          <p:spPr>
            <a:xfrm>
              <a:off x="3132547" y="1327064"/>
              <a:ext cx="1734396" cy="568268"/>
            </a:xfrm>
            <a:prstGeom prst="rect">
              <a:avLst/>
            </a:prstGeom>
            <a:noFill/>
            <a:ln>
              <a:noFill/>
            </a:ln>
          </p:spPr>
        </p:pic>
        <p:pic>
          <p:nvPicPr>
            <p:cNvPr id="793" name="Google Shape;793;p81" title="shap_summary_Internal Test_cluster2.png"/>
            <p:cNvPicPr preferRelativeResize="0"/>
            <p:nvPr/>
          </p:nvPicPr>
          <p:blipFill rotWithShape="1">
            <a:blip r:embed="rId8">
              <a:alphaModFix/>
            </a:blip>
            <a:srcRect b="77172" l="0" r="14052" t="0"/>
            <a:stretch/>
          </p:blipFill>
          <p:spPr>
            <a:xfrm>
              <a:off x="4866943" y="1330043"/>
              <a:ext cx="1734396" cy="568268"/>
            </a:xfrm>
            <a:prstGeom prst="rect">
              <a:avLst/>
            </a:prstGeom>
            <a:noFill/>
            <a:ln>
              <a:noFill/>
            </a:ln>
          </p:spPr>
        </p:pic>
      </p:grpSp>
      <p:sp>
        <p:nvSpPr>
          <p:cNvPr id="794" name="Google Shape;794;p81"/>
          <p:cNvSpPr/>
          <p:nvPr/>
        </p:nvSpPr>
        <p:spPr>
          <a:xfrm>
            <a:off x="519625" y="1622050"/>
            <a:ext cx="7560300" cy="152700"/>
          </a:xfrm>
          <a:prstGeom prst="rect">
            <a:avLst/>
          </a:prstGeom>
          <a:no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795" name="Google Shape;795;p81"/>
          <p:cNvSpPr/>
          <p:nvPr/>
        </p:nvSpPr>
        <p:spPr>
          <a:xfrm>
            <a:off x="519625" y="2728625"/>
            <a:ext cx="7560300" cy="152700"/>
          </a:xfrm>
          <a:prstGeom prst="rect">
            <a:avLst/>
          </a:prstGeom>
          <a:no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796" name="Google Shape;796;p81"/>
          <p:cNvSpPr/>
          <p:nvPr/>
        </p:nvSpPr>
        <p:spPr>
          <a:xfrm>
            <a:off x="519625" y="1817725"/>
            <a:ext cx="7560300" cy="5253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797" name="Google Shape;797;p81"/>
          <p:cNvSpPr/>
          <p:nvPr/>
        </p:nvSpPr>
        <p:spPr>
          <a:xfrm>
            <a:off x="519675" y="2919275"/>
            <a:ext cx="7560300" cy="5253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798" name="Google Shape;798;p81"/>
          <p:cNvSpPr txBox="1"/>
          <p:nvPr/>
        </p:nvSpPr>
        <p:spPr>
          <a:xfrm>
            <a:off x="8113425" y="2620325"/>
            <a:ext cx="711000" cy="36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ko" sz="1200">
                <a:solidFill>
                  <a:schemeClr val="dk1"/>
                </a:solidFill>
                <a:highlight>
                  <a:srgbClr val="FFD966"/>
                </a:highlight>
                <a:latin typeface="Hanken Grotesk"/>
                <a:ea typeface="Hanken Grotesk"/>
                <a:cs typeface="Hanken Grotesk"/>
                <a:sym typeface="Hanken Grotesk"/>
              </a:rPr>
              <a:t>Global</a:t>
            </a:r>
            <a:endParaRPr b="1" sz="1200">
              <a:highlight>
                <a:srgbClr val="FFD966"/>
              </a:highlight>
              <a:latin typeface="Hanken Grotesk"/>
              <a:ea typeface="Hanken Grotesk"/>
              <a:cs typeface="Hanken Grotesk"/>
              <a:sym typeface="Hanken Grotesk"/>
            </a:endParaRPr>
          </a:p>
        </p:txBody>
      </p:sp>
      <p:sp>
        <p:nvSpPr>
          <p:cNvPr id="799" name="Google Shape;799;p81"/>
          <p:cNvSpPr txBox="1"/>
          <p:nvPr/>
        </p:nvSpPr>
        <p:spPr>
          <a:xfrm>
            <a:off x="8113425" y="1895725"/>
            <a:ext cx="711000" cy="36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ko" sz="1200">
                <a:solidFill>
                  <a:schemeClr val="dk1"/>
                </a:solidFill>
                <a:highlight>
                  <a:srgbClr val="B6D7A8"/>
                </a:highlight>
                <a:latin typeface="Hanken Grotesk"/>
                <a:ea typeface="Hanken Grotesk"/>
                <a:cs typeface="Hanken Grotesk"/>
                <a:sym typeface="Hanken Grotesk"/>
              </a:rPr>
              <a:t>Local</a:t>
            </a:r>
            <a:endParaRPr b="1" sz="1200">
              <a:highlight>
                <a:srgbClr val="B6D7A8"/>
              </a:highlight>
              <a:latin typeface="Hanken Grotesk"/>
              <a:ea typeface="Hanken Grotesk"/>
              <a:cs typeface="Hanken Grotesk"/>
              <a:sym typeface="Hanken Grotesk"/>
            </a:endParaRPr>
          </a:p>
        </p:txBody>
      </p:sp>
      <p:sp>
        <p:nvSpPr>
          <p:cNvPr id="800" name="Google Shape;800;p81"/>
          <p:cNvSpPr txBox="1"/>
          <p:nvPr>
            <p:ph idx="1" type="body"/>
          </p:nvPr>
        </p:nvSpPr>
        <p:spPr>
          <a:xfrm>
            <a:off x="720000" y="3969350"/>
            <a:ext cx="7704000" cy="572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ko" sz="1300"/>
              <a:t>Distinct features contribute </a:t>
            </a:r>
            <a:r>
              <a:rPr b="1" lang="ko" sz="1300">
                <a:highlight>
                  <a:srgbClr val="B6D7A8"/>
                </a:highlight>
              </a:rPr>
              <a:t>specifically</a:t>
            </a:r>
            <a:r>
              <a:rPr b="1" lang="ko" sz="1300"/>
              <a:t> within each cluster</a:t>
            </a:r>
            <a:r>
              <a:rPr lang="ko" sz="1300"/>
              <a:t>:</a:t>
            </a:r>
            <a:endParaRPr sz="1300"/>
          </a:p>
          <a:p>
            <a:pPr indent="-311150" lvl="1" marL="914400" rtl="0" algn="l">
              <a:spcBef>
                <a:spcPts val="0"/>
              </a:spcBef>
              <a:spcAft>
                <a:spcPts val="0"/>
              </a:spcAft>
              <a:buSzPts val="1300"/>
              <a:buChar char="○"/>
            </a:pPr>
            <a:r>
              <a:rPr b="1" lang="ko" sz="1300"/>
              <a:t>Cluster 0</a:t>
            </a:r>
            <a:r>
              <a:rPr lang="ko" sz="1300"/>
              <a:t>: Factors </a:t>
            </a:r>
            <a:r>
              <a:rPr b="1" lang="ko" sz="1300"/>
              <a:t>22, 9, 20</a:t>
            </a:r>
            <a:r>
              <a:rPr lang="ko" sz="1300"/>
              <a:t>; </a:t>
            </a:r>
            <a:r>
              <a:rPr b="1" lang="ko" sz="1300"/>
              <a:t>Cluster 1</a:t>
            </a:r>
            <a:r>
              <a:rPr lang="ko" sz="1300"/>
              <a:t>: Factors </a:t>
            </a:r>
            <a:r>
              <a:rPr b="1" lang="ko" sz="1300"/>
              <a:t>20, 13, 3</a:t>
            </a:r>
            <a:r>
              <a:rPr lang="ko" sz="1300"/>
              <a:t>; </a:t>
            </a:r>
            <a:r>
              <a:rPr b="1" lang="ko" sz="1300"/>
              <a:t>Cluster 2</a:t>
            </a:r>
            <a:r>
              <a:rPr lang="ko" sz="1300"/>
              <a:t>: Factors </a:t>
            </a:r>
            <a:r>
              <a:rPr b="1" lang="ko" sz="1300"/>
              <a:t>7, 3, 6</a:t>
            </a:r>
            <a:endParaRPr b="1"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6"/>
          <p:cNvSpPr txBox="1"/>
          <p:nvPr>
            <p:ph idx="1" type="body"/>
          </p:nvPr>
        </p:nvSpPr>
        <p:spPr>
          <a:xfrm>
            <a:off x="720000" y="1183950"/>
            <a:ext cx="7704000" cy="1175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ko"/>
              <a:t>Our Goal</a:t>
            </a:r>
            <a:endParaRPr b="1"/>
          </a:p>
        </p:txBody>
      </p:sp>
      <p:sp>
        <p:nvSpPr>
          <p:cNvPr id="357" name="Google Shape;357;p46"/>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chemeClr val="dk1"/>
                </a:solidFill>
                <a:latin typeface="Figtree Black"/>
                <a:ea typeface="Figtree Black"/>
                <a:cs typeface="Figtree Black"/>
                <a:sym typeface="Figtree Black"/>
              </a:rPr>
              <a:t>Goal &amp; Strategies</a:t>
            </a:r>
            <a:endParaRPr sz="2800">
              <a:solidFill>
                <a:schemeClr val="dk1"/>
              </a:solidFill>
              <a:latin typeface="Figtree Black"/>
              <a:ea typeface="Figtree Black"/>
              <a:cs typeface="Figtree Black"/>
              <a:sym typeface="Figtree Black"/>
            </a:endParaRPr>
          </a:p>
        </p:txBody>
      </p:sp>
      <p:sp>
        <p:nvSpPr>
          <p:cNvPr id="358" name="Google Shape;358;p46"/>
          <p:cNvSpPr txBox="1"/>
          <p:nvPr/>
        </p:nvSpPr>
        <p:spPr>
          <a:xfrm>
            <a:off x="1274075" y="1581875"/>
            <a:ext cx="6747900" cy="697500"/>
          </a:xfrm>
          <a:prstGeom prst="rect">
            <a:avLst/>
          </a:prstGeom>
          <a:solidFill>
            <a:srgbClr val="FFF2CC"/>
          </a:solidFill>
          <a:ln cap="flat" cmpd="sng" w="19050">
            <a:solidFill>
              <a:srgbClr val="FFD96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ko">
                <a:latin typeface="Hanken Grotesk"/>
                <a:ea typeface="Hanken Grotesk"/>
                <a:cs typeface="Hanken Grotesk"/>
                <a:sym typeface="Hanken Grotesk"/>
              </a:rPr>
              <a:t>To integrate unsupervised clustering with supervised learning</a:t>
            </a:r>
            <a:r>
              <a:rPr lang="ko">
                <a:latin typeface="Hanken Grotesk"/>
                <a:ea typeface="Hanken Grotesk"/>
                <a:cs typeface="Hanken Grotesk"/>
                <a:sym typeface="Hanken Grotesk"/>
              </a:rPr>
              <a:t> </a:t>
            </a:r>
            <a:endParaRPr>
              <a:latin typeface="Hanken Grotesk"/>
              <a:ea typeface="Hanken Grotesk"/>
              <a:cs typeface="Hanken Grotesk"/>
              <a:sym typeface="Hanken Grotesk"/>
            </a:endParaRPr>
          </a:p>
          <a:p>
            <a:pPr indent="0" lvl="0" marL="0" marR="0" rtl="0" algn="ctr">
              <a:lnSpc>
                <a:spcPct val="115000"/>
              </a:lnSpc>
              <a:spcBef>
                <a:spcPts val="0"/>
              </a:spcBef>
              <a:spcAft>
                <a:spcPts val="0"/>
              </a:spcAft>
              <a:buNone/>
            </a:pPr>
            <a:r>
              <a:rPr lang="ko">
                <a:latin typeface="Hanken Grotesk"/>
                <a:ea typeface="Hanken Grotesk"/>
                <a:cs typeface="Hanken Grotesk"/>
                <a:sym typeface="Hanken Grotesk"/>
              </a:rPr>
              <a:t>→ to build </a:t>
            </a:r>
            <a:r>
              <a:rPr b="1" lang="ko">
                <a:latin typeface="Hanken Grotesk"/>
                <a:ea typeface="Hanken Grotesk"/>
                <a:cs typeface="Hanken Grotesk"/>
                <a:sym typeface="Hanken Grotesk"/>
              </a:rPr>
              <a:t>interpretable, subgroup-specific classification models</a:t>
            </a:r>
            <a:endParaRPr>
              <a:latin typeface="Hanken Grotesk"/>
              <a:ea typeface="Hanken Grotesk"/>
              <a:cs typeface="Hanken Grotesk"/>
              <a:sym typeface="Hanken Grotesk"/>
            </a:endParaRPr>
          </a:p>
        </p:txBody>
      </p:sp>
      <p:sp>
        <p:nvSpPr>
          <p:cNvPr id="359" name="Google Shape;359;p46"/>
          <p:cNvSpPr txBox="1"/>
          <p:nvPr>
            <p:ph idx="1" type="body"/>
          </p:nvPr>
        </p:nvSpPr>
        <p:spPr>
          <a:xfrm>
            <a:off x="720000" y="2426175"/>
            <a:ext cx="7704000" cy="169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ko"/>
              <a:t>Our Strategies</a:t>
            </a:r>
            <a:endParaRPr b="1"/>
          </a:p>
          <a:p>
            <a:pPr indent="-317500" lvl="1" marL="914400" rtl="0" algn="l">
              <a:spcBef>
                <a:spcPts val="0"/>
              </a:spcBef>
              <a:spcAft>
                <a:spcPts val="0"/>
              </a:spcAft>
              <a:buSzPts val="1400"/>
              <a:buChar char="○"/>
            </a:pPr>
            <a:r>
              <a:rPr lang="ko"/>
              <a:t>Identify </a:t>
            </a:r>
            <a:r>
              <a:rPr b="1" lang="ko"/>
              <a:t>ambiguous glioma subgroups </a:t>
            </a:r>
            <a:r>
              <a:rPr lang="ko"/>
              <a:t>via dynamical clustering</a:t>
            </a:r>
            <a:endParaRPr/>
          </a:p>
          <a:p>
            <a:pPr indent="-317500" lvl="1" marL="914400" rtl="0" algn="l">
              <a:spcBef>
                <a:spcPts val="0"/>
              </a:spcBef>
              <a:spcAft>
                <a:spcPts val="0"/>
              </a:spcAft>
              <a:buSzPts val="1400"/>
              <a:buChar char="○"/>
            </a:pPr>
            <a:r>
              <a:rPr lang="ko"/>
              <a:t>Leverage the </a:t>
            </a:r>
            <a:r>
              <a:rPr b="1" lang="ko"/>
              <a:t>full potential of multi-omics data </a:t>
            </a:r>
            <a:endParaRPr/>
          </a:p>
          <a:p>
            <a:pPr indent="-317500" lvl="1" marL="914400" rtl="0" algn="l">
              <a:spcBef>
                <a:spcPts val="0"/>
              </a:spcBef>
              <a:spcAft>
                <a:spcPts val="0"/>
              </a:spcAft>
              <a:buSzPts val="1400"/>
              <a:buChar char="○"/>
            </a:pPr>
            <a:r>
              <a:rPr lang="ko"/>
              <a:t>Develop </a:t>
            </a:r>
            <a:r>
              <a:rPr b="1" lang="ko"/>
              <a:t>cluster-specific classifiers</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82"/>
          <p:cNvSpPr txBox="1"/>
          <p:nvPr>
            <p:ph idx="1" type="body"/>
          </p:nvPr>
        </p:nvSpPr>
        <p:spPr>
          <a:xfrm>
            <a:off x="720000" y="1321925"/>
            <a:ext cx="7704000" cy="2601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ko" sz="1300"/>
              <a:t>GBM-dominant </a:t>
            </a:r>
            <a:r>
              <a:rPr b="1" lang="ko" sz="1300">
                <a:solidFill>
                  <a:srgbClr val="CC0000"/>
                </a:solidFill>
              </a:rPr>
              <a:t>Cluster 2</a:t>
            </a:r>
            <a:endParaRPr sz="1300">
              <a:solidFill>
                <a:srgbClr val="CC0000"/>
              </a:solidFill>
            </a:endParaRPr>
          </a:p>
          <a:p>
            <a:pPr indent="-311150" lvl="1" marL="914400" rtl="0" algn="l">
              <a:spcBef>
                <a:spcPts val="0"/>
              </a:spcBef>
              <a:spcAft>
                <a:spcPts val="0"/>
              </a:spcAft>
              <a:buSzPts val="1300"/>
              <a:buChar char="○"/>
            </a:pPr>
            <a:r>
              <a:rPr lang="ko" sz="1300"/>
              <a:t>Best characterised by </a:t>
            </a:r>
            <a:r>
              <a:rPr b="1" lang="ko" sz="1300"/>
              <a:t>proliferation</a:t>
            </a:r>
            <a:r>
              <a:rPr lang="ko" sz="1300"/>
              <a:t>, </a:t>
            </a:r>
            <a:r>
              <a:rPr b="1" lang="ko" sz="1300"/>
              <a:t>immune signalling</a:t>
            </a:r>
            <a:r>
              <a:rPr lang="ko" sz="1300"/>
              <a:t>, and </a:t>
            </a:r>
            <a:r>
              <a:rPr b="1" lang="ko" sz="1300"/>
              <a:t>metabolism:</a:t>
            </a:r>
            <a:endParaRPr b="1" sz="1300"/>
          </a:p>
          <a:p>
            <a:pPr indent="-292100" lvl="2" marL="1371600" rtl="0" algn="l">
              <a:spcBef>
                <a:spcPts val="0"/>
              </a:spcBef>
              <a:spcAft>
                <a:spcPts val="0"/>
              </a:spcAft>
              <a:buClr>
                <a:schemeClr val="accent1"/>
              </a:buClr>
              <a:buSzPts val="1000"/>
              <a:buChar char="■"/>
            </a:pPr>
            <a:r>
              <a:rPr i="1" lang="ko" sz="1000">
                <a:solidFill>
                  <a:schemeClr val="accent1"/>
                </a:solidFill>
              </a:rPr>
              <a:t>Factor 1: epithelial proliferation, TCA cycle, glutathione metabolism</a:t>
            </a:r>
            <a:endParaRPr i="1" sz="1000">
              <a:solidFill>
                <a:schemeClr val="accent1"/>
              </a:solidFill>
            </a:endParaRPr>
          </a:p>
          <a:p>
            <a:pPr indent="-292100" lvl="2" marL="1371600" rtl="0" algn="l">
              <a:spcBef>
                <a:spcPts val="0"/>
              </a:spcBef>
              <a:spcAft>
                <a:spcPts val="0"/>
              </a:spcAft>
              <a:buClr>
                <a:schemeClr val="accent1"/>
              </a:buClr>
              <a:buSzPts val="1000"/>
              <a:buChar char="■"/>
            </a:pPr>
            <a:r>
              <a:rPr i="1" lang="ko" sz="1000">
                <a:solidFill>
                  <a:schemeClr val="accent1"/>
                </a:solidFill>
              </a:rPr>
              <a:t>Factor 2: cytokine/JAK-STAT signalling</a:t>
            </a:r>
            <a:endParaRPr i="1" sz="1000">
              <a:solidFill>
                <a:schemeClr val="accent1"/>
              </a:solidFill>
            </a:endParaRPr>
          </a:p>
          <a:p>
            <a:pPr indent="-292100" lvl="2" marL="1371600" rtl="0" algn="l">
              <a:spcBef>
                <a:spcPts val="0"/>
              </a:spcBef>
              <a:spcAft>
                <a:spcPts val="0"/>
              </a:spcAft>
              <a:buClr>
                <a:schemeClr val="accent1"/>
              </a:buClr>
              <a:buSzPts val="1000"/>
              <a:buChar char="■"/>
            </a:pPr>
            <a:r>
              <a:rPr b="1" i="1" lang="ko" sz="1000">
                <a:solidFill>
                  <a:schemeClr val="accent1"/>
                </a:solidFill>
              </a:rPr>
              <a:t>Factor 3</a:t>
            </a:r>
            <a:r>
              <a:rPr i="1" lang="ko" sz="1000">
                <a:solidFill>
                  <a:schemeClr val="accent1"/>
                </a:solidFill>
              </a:rPr>
              <a:t>: cell cycle, mitotic control</a:t>
            </a:r>
            <a:endParaRPr i="1" sz="1000">
              <a:solidFill>
                <a:schemeClr val="accent1"/>
              </a:solidFill>
            </a:endParaRPr>
          </a:p>
          <a:p>
            <a:pPr indent="-311150" lvl="1" marL="914400" rtl="0" algn="l">
              <a:spcBef>
                <a:spcPts val="0"/>
              </a:spcBef>
              <a:spcAft>
                <a:spcPts val="0"/>
              </a:spcAft>
              <a:buSzPts val="1300"/>
              <a:buChar char="○"/>
            </a:pPr>
            <a:r>
              <a:rPr lang="ko" sz="1300"/>
              <a:t>May share </a:t>
            </a:r>
            <a:r>
              <a:rPr b="1" lang="ko" sz="1300"/>
              <a:t>immuno-epigenetic modulation:</a:t>
            </a:r>
            <a:endParaRPr sz="1300"/>
          </a:p>
          <a:p>
            <a:pPr indent="-292100" lvl="2" marL="1371600" rtl="0" algn="l">
              <a:spcBef>
                <a:spcPts val="0"/>
              </a:spcBef>
              <a:spcAft>
                <a:spcPts val="0"/>
              </a:spcAft>
              <a:buClr>
                <a:schemeClr val="accent1"/>
              </a:buClr>
              <a:buSzPts val="1000"/>
              <a:buChar char="■"/>
            </a:pPr>
            <a:r>
              <a:rPr b="1" i="1" lang="ko" sz="1000">
                <a:solidFill>
                  <a:schemeClr val="accent1"/>
                </a:solidFill>
              </a:rPr>
              <a:t>Factor 6</a:t>
            </a:r>
            <a:r>
              <a:rPr i="1" lang="ko" sz="1000">
                <a:solidFill>
                  <a:schemeClr val="accent1"/>
                </a:solidFill>
              </a:rPr>
              <a:t>:  histone deacetylation, cytokine signalling</a:t>
            </a:r>
            <a:endParaRPr i="1" sz="1000">
              <a:solidFill>
                <a:schemeClr val="accent1"/>
              </a:solidFill>
            </a:endParaRPr>
          </a:p>
          <a:p>
            <a:pPr indent="-292100" lvl="2" marL="1371600" rtl="0" algn="l">
              <a:spcBef>
                <a:spcPts val="0"/>
              </a:spcBef>
              <a:spcAft>
                <a:spcPts val="0"/>
              </a:spcAft>
              <a:buClr>
                <a:schemeClr val="accent1"/>
              </a:buClr>
              <a:buSzPts val="1000"/>
              <a:buChar char="■"/>
            </a:pPr>
            <a:r>
              <a:rPr i="1" lang="ko" sz="1000">
                <a:solidFill>
                  <a:schemeClr val="accent1"/>
                </a:solidFill>
              </a:rPr>
              <a:t>Factor 11: STAT5 signalling</a:t>
            </a:r>
            <a:endParaRPr i="1" sz="1000">
              <a:solidFill>
                <a:schemeClr val="accent1"/>
              </a:solidFill>
            </a:endParaRPr>
          </a:p>
          <a:p>
            <a:pPr indent="-311150" lvl="0" marL="457200" rtl="0" algn="l">
              <a:spcBef>
                <a:spcPts val="0"/>
              </a:spcBef>
              <a:spcAft>
                <a:spcPts val="0"/>
              </a:spcAft>
              <a:buSzPts val="1300"/>
              <a:buChar char="●"/>
            </a:pPr>
            <a:r>
              <a:rPr b="1" lang="ko" sz="1300"/>
              <a:t>LGG vs. GBM separation</a:t>
            </a:r>
            <a:r>
              <a:rPr lang="ko" sz="1300"/>
              <a:t> within </a:t>
            </a:r>
            <a:r>
              <a:rPr b="1" lang="ko" sz="1300">
                <a:solidFill>
                  <a:srgbClr val="CC0000"/>
                </a:solidFill>
              </a:rPr>
              <a:t>Cluster 2</a:t>
            </a:r>
            <a:endParaRPr sz="1300"/>
          </a:p>
          <a:p>
            <a:pPr indent="-311150" lvl="1" marL="914400" rtl="0" algn="l">
              <a:spcBef>
                <a:spcPts val="0"/>
              </a:spcBef>
              <a:spcAft>
                <a:spcPts val="0"/>
              </a:spcAft>
              <a:buSzPts val="1300"/>
              <a:buChar char="○"/>
            </a:pPr>
            <a:r>
              <a:rPr lang="ko" sz="1300"/>
              <a:t>Driven by </a:t>
            </a:r>
            <a:r>
              <a:rPr b="1" lang="ko" sz="1300"/>
              <a:t>immune &amp; proliferative gradients</a:t>
            </a:r>
            <a:r>
              <a:rPr lang="ko" sz="1300"/>
              <a:t>:</a:t>
            </a:r>
            <a:endParaRPr sz="1300"/>
          </a:p>
          <a:p>
            <a:pPr indent="-292100" lvl="2" marL="1371600" rtl="0" algn="l">
              <a:spcBef>
                <a:spcPts val="0"/>
              </a:spcBef>
              <a:spcAft>
                <a:spcPts val="0"/>
              </a:spcAft>
              <a:buClr>
                <a:schemeClr val="accent1"/>
              </a:buClr>
              <a:buSzPts val="1000"/>
              <a:buChar char="■"/>
            </a:pPr>
            <a:r>
              <a:rPr i="1" lang="ko" sz="1000">
                <a:solidFill>
                  <a:schemeClr val="accent1"/>
                </a:solidFill>
              </a:rPr>
              <a:t>Factor 7: </a:t>
            </a:r>
            <a:r>
              <a:rPr i="1" lang="ko" sz="1000">
                <a:solidFill>
                  <a:schemeClr val="accent1"/>
                </a:solidFill>
              </a:rPr>
              <a:t>cytokine/t-cell </a:t>
            </a:r>
            <a:r>
              <a:rPr i="1" lang="ko" sz="1000">
                <a:solidFill>
                  <a:schemeClr val="accent1"/>
                </a:solidFill>
              </a:rPr>
              <a:t>signalling intensity</a:t>
            </a:r>
            <a:endParaRPr i="1" sz="1000">
              <a:solidFill>
                <a:schemeClr val="accent1"/>
              </a:solidFill>
            </a:endParaRPr>
          </a:p>
          <a:p>
            <a:pPr indent="-292100" lvl="2" marL="1371600" rtl="0" algn="l">
              <a:spcBef>
                <a:spcPts val="0"/>
              </a:spcBef>
              <a:spcAft>
                <a:spcPts val="0"/>
              </a:spcAft>
              <a:buClr>
                <a:schemeClr val="accent1"/>
              </a:buClr>
              <a:buSzPts val="1000"/>
              <a:buChar char="■"/>
            </a:pPr>
            <a:r>
              <a:rPr b="1" i="1" lang="ko" sz="1000">
                <a:solidFill>
                  <a:schemeClr val="accent1"/>
                </a:solidFill>
              </a:rPr>
              <a:t>Factor 3</a:t>
            </a:r>
            <a:r>
              <a:rPr i="1" lang="ko" sz="1000">
                <a:solidFill>
                  <a:schemeClr val="accent1"/>
                </a:solidFill>
              </a:rPr>
              <a:t> and </a:t>
            </a:r>
            <a:r>
              <a:rPr b="1" i="1" lang="ko" sz="1000">
                <a:solidFill>
                  <a:schemeClr val="accent1"/>
                </a:solidFill>
              </a:rPr>
              <a:t>Factor 6</a:t>
            </a:r>
            <a:endParaRPr b="1" sz="1200"/>
          </a:p>
        </p:txBody>
      </p:sp>
      <p:sp>
        <p:nvSpPr>
          <p:cNvPr id="806" name="Google Shape;806;p82"/>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333333"/>
                </a:solidFill>
                <a:latin typeface="Figtree Black"/>
                <a:ea typeface="Figtree Black"/>
                <a:cs typeface="Figtree Black"/>
                <a:sym typeface="Figtree Black"/>
              </a:rPr>
              <a:t>Feature Importance</a:t>
            </a:r>
            <a:endParaRPr sz="2800">
              <a:solidFill>
                <a:srgbClr val="333333"/>
              </a:solidFill>
              <a:latin typeface="Figtree Black"/>
              <a:ea typeface="Figtree Black"/>
              <a:cs typeface="Figtree Black"/>
              <a:sym typeface="Figtree Black"/>
            </a:endParaRPr>
          </a:p>
        </p:txBody>
      </p:sp>
      <p:sp>
        <p:nvSpPr>
          <p:cNvPr id="807" name="Google Shape;807;p82"/>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Cluster-based Interpretation</a:t>
            </a:r>
            <a:endParaRPr b="1" sz="1900">
              <a:solidFill>
                <a:srgbClr val="FF0000"/>
              </a:solidFill>
              <a:latin typeface="Figtree"/>
              <a:ea typeface="Figtree"/>
              <a:cs typeface="Figtree"/>
              <a:sym typeface="Figtree"/>
            </a:endParaRPr>
          </a:p>
        </p:txBody>
      </p:sp>
      <p:sp>
        <p:nvSpPr>
          <p:cNvPr id="808" name="Google Shape;808;p82"/>
          <p:cNvSpPr txBox="1"/>
          <p:nvPr/>
        </p:nvSpPr>
        <p:spPr>
          <a:xfrm>
            <a:off x="926400" y="3895075"/>
            <a:ext cx="7291200" cy="697500"/>
          </a:xfrm>
          <a:prstGeom prst="rect">
            <a:avLst/>
          </a:prstGeom>
          <a:solidFill>
            <a:srgbClr val="FFF2CC"/>
          </a:solidFill>
          <a:ln cap="flat" cmpd="sng" w="19050">
            <a:solidFill>
              <a:srgbClr val="FFD966"/>
            </a:solidFill>
            <a:prstDash val="dash"/>
            <a:round/>
            <a:headEnd len="sm" w="sm" type="none"/>
            <a:tailEnd len="sm" w="sm" type="none"/>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Hanken Grotesk"/>
              <a:buChar char="➔"/>
            </a:pPr>
            <a:r>
              <a:rPr lang="ko" sz="1200">
                <a:solidFill>
                  <a:schemeClr val="dk1"/>
                </a:solidFill>
                <a:latin typeface="Hanken Grotesk"/>
                <a:ea typeface="Hanken Grotesk"/>
                <a:cs typeface="Hanken Grotesk"/>
                <a:sym typeface="Hanken Grotesk"/>
              </a:rPr>
              <a:t>Contribution of Factor </a:t>
            </a:r>
            <a:r>
              <a:rPr b="1" lang="ko" sz="1200">
                <a:solidFill>
                  <a:schemeClr val="dk1"/>
                </a:solidFill>
                <a:latin typeface="Hanken Grotesk"/>
                <a:ea typeface="Hanken Grotesk"/>
                <a:cs typeface="Hanken Grotesk"/>
                <a:sym typeface="Hanken Grotesk"/>
              </a:rPr>
              <a:t>3</a:t>
            </a:r>
            <a:r>
              <a:rPr lang="ko" sz="1200">
                <a:solidFill>
                  <a:schemeClr val="dk1"/>
                </a:solidFill>
                <a:latin typeface="Hanken Grotesk"/>
                <a:ea typeface="Hanken Grotesk"/>
                <a:cs typeface="Hanken Grotesk"/>
                <a:sym typeface="Hanken Grotesk"/>
              </a:rPr>
              <a:t> and </a:t>
            </a:r>
            <a:r>
              <a:rPr b="1" lang="ko" sz="1200">
                <a:solidFill>
                  <a:schemeClr val="dk1"/>
                </a:solidFill>
                <a:latin typeface="Hanken Grotesk"/>
                <a:ea typeface="Hanken Grotesk"/>
                <a:cs typeface="Hanken Grotesk"/>
                <a:sym typeface="Hanken Grotesk"/>
              </a:rPr>
              <a:t>6</a:t>
            </a:r>
            <a:r>
              <a:rPr lang="ko" sz="1200">
                <a:solidFill>
                  <a:schemeClr val="dk1"/>
                </a:solidFill>
                <a:latin typeface="Hanken Grotesk"/>
                <a:ea typeface="Hanken Grotesk"/>
                <a:cs typeface="Hanken Grotesk"/>
                <a:sym typeface="Hanken Grotesk"/>
              </a:rPr>
              <a:t> both to </a:t>
            </a:r>
            <a:r>
              <a:rPr b="1" lang="ko" sz="1200">
                <a:solidFill>
                  <a:schemeClr val="dk1"/>
                </a:solidFill>
                <a:latin typeface="Hanken Grotesk"/>
                <a:ea typeface="Hanken Grotesk"/>
                <a:cs typeface="Hanken Grotesk"/>
                <a:sym typeface="Hanken Grotesk"/>
              </a:rPr>
              <a:t>cluster definition </a:t>
            </a:r>
            <a:r>
              <a:rPr lang="ko" sz="1200">
                <a:solidFill>
                  <a:schemeClr val="dk1"/>
                </a:solidFill>
                <a:latin typeface="Hanken Grotesk"/>
                <a:ea typeface="Hanken Grotesk"/>
                <a:cs typeface="Hanken Grotesk"/>
                <a:sym typeface="Hanken Grotesk"/>
              </a:rPr>
              <a:t>and </a:t>
            </a:r>
            <a:r>
              <a:rPr b="1" lang="ko" sz="1200">
                <a:solidFill>
                  <a:schemeClr val="dk1"/>
                </a:solidFill>
                <a:latin typeface="Hanken Grotesk"/>
                <a:ea typeface="Hanken Grotesk"/>
                <a:cs typeface="Hanken Grotesk"/>
                <a:sym typeface="Hanken Grotesk"/>
              </a:rPr>
              <a:t>grade separation </a:t>
            </a:r>
            <a:r>
              <a:rPr lang="ko" sz="1200">
                <a:solidFill>
                  <a:schemeClr val="dk1"/>
                </a:solidFill>
                <a:latin typeface="Hanken Grotesk"/>
                <a:ea typeface="Hanken Grotesk"/>
                <a:cs typeface="Hanken Grotesk"/>
                <a:sym typeface="Hanken Grotesk"/>
              </a:rPr>
              <a:t>highlighted </a:t>
            </a:r>
            <a:r>
              <a:rPr b="1" lang="ko" sz="1200">
                <a:solidFill>
                  <a:schemeClr val="dk1"/>
                </a:solidFill>
                <a:latin typeface="Hanken Grotesk"/>
                <a:ea typeface="Hanken Grotesk"/>
                <a:cs typeface="Hanken Grotesk"/>
                <a:sym typeface="Hanken Grotesk"/>
              </a:rPr>
              <a:t>value of context-specific subgroup analysis</a:t>
            </a:r>
            <a:endParaRPr b="1" sz="1200">
              <a:solidFill>
                <a:schemeClr val="dk1"/>
              </a:solidFill>
              <a:latin typeface="Hanken Grotesk"/>
              <a:ea typeface="Hanken Grotesk"/>
              <a:cs typeface="Hanken Grotesk"/>
              <a:sym typeface="Hanken Grotesk"/>
            </a:endParaRPr>
          </a:p>
          <a:p>
            <a:pPr indent="-304800" lvl="0" marL="457200" rtl="0" algn="l">
              <a:lnSpc>
                <a:spcPct val="115000"/>
              </a:lnSpc>
              <a:spcBef>
                <a:spcPts val="0"/>
              </a:spcBef>
              <a:spcAft>
                <a:spcPts val="0"/>
              </a:spcAft>
              <a:buClr>
                <a:schemeClr val="dk1"/>
              </a:buClr>
              <a:buSzPts val="1200"/>
              <a:buFont typeface="Hanken Grotesk"/>
              <a:buChar char="➔"/>
            </a:pPr>
            <a:r>
              <a:rPr lang="ko" sz="1200">
                <a:solidFill>
                  <a:schemeClr val="dk1"/>
                </a:solidFill>
                <a:latin typeface="Hanken Grotesk"/>
                <a:ea typeface="Hanken Grotesk"/>
                <a:cs typeface="Hanken Grotesk"/>
                <a:sym typeface="Hanken Grotesk"/>
              </a:rPr>
              <a:t>These context-specific signals may be masked in pan-glioma analyses</a:t>
            </a:r>
            <a:endParaRPr sz="1200">
              <a:solidFill>
                <a:schemeClr val="dk1"/>
              </a:solidFill>
              <a:latin typeface="Hanken Grotesk"/>
              <a:ea typeface="Hanken Grotesk"/>
              <a:cs typeface="Hanken Grotesk"/>
              <a:sym typeface="Hanken Grotes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83"/>
          <p:cNvSpPr txBox="1"/>
          <p:nvPr>
            <p:ph idx="1" type="body"/>
          </p:nvPr>
        </p:nvSpPr>
        <p:spPr>
          <a:xfrm>
            <a:off x="720000" y="4177775"/>
            <a:ext cx="7704000" cy="57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Hanken Grotesk"/>
              <a:buChar char="●"/>
            </a:pPr>
            <a:r>
              <a:rPr b="1" lang="ko"/>
              <a:t>Significant prognostic differences </a:t>
            </a:r>
            <a:r>
              <a:rPr lang="ko"/>
              <a:t>between the clusters (α=0.05)</a:t>
            </a:r>
            <a:endParaRPr>
              <a:solidFill>
                <a:srgbClr val="FF0000"/>
              </a:solidFill>
            </a:endParaRPr>
          </a:p>
        </p:txBody>
      </p:sp>
      <p:sp>
        <p:nvSpPr>
          <p:cNvPr id="814" name="Google Shape;814;p83"/>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chemeClr val="dk1"/>
                </a:solidFill>
                <a:latin typeface="Figtree Black"/>
                <a:ea typeface="Figtree Black"/>
                <a:cs typeface="Figtree Black"/>
                <a:sym typeface="Figtree Black"/>
              </a:rPr>
              <a:t>Survival Analysis</a:t>
            </a:r>
            <a:endParaRPr sz="2800">
              <a:solidFill>
                <a:srgbClr val="333333"/>
              </a:solidFill>
              <a:latin typeface="Figtree Black"/>
              <a:ea typeface="Figtree Black"/>
              <a:cs typeface="Figtree Black"/>
              <a:sym typeface="Figtree Black"/>
            </a:endParaRPr>
          </a:p>
        </p:txBody>
      </p:sp>
      <p:sp>
        <p:nvSpPr>
          <p:cNvPr id="815" name="Google Shape;815;p83"/>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Kaplan-Meier Survival Analysis with Log-Rank Test</a:t>
            </a:r>
            <a:endParaRPr sz="1900">
              <a:solidFill>
                <a:srgbClr val="333333"/>
              </a:solidFill>
              <a:latin typeface="Figtree Medium"/>
              <a:ea typeface="Figtree Medium"/>
              <a:cs typeface="Figtree Medium"/>
              <a:sym typeface="Figtree Medium"/>
            </a:endParaRPr>
          </a:p>
        </p:txBody>
      </p:sp>
      <p:pic>
        <p:nvPicPr>
          <p:cNvPr id="816" name="Google Shape;816;p83"/>
          <p:cNvPicPr preferRelativeResize="0"/>
          <p:nvPr/>
        </p:nvPicPr>
        <p:blipFill>
          <a:blip r:embed="rId3">
            <a:alphaModFix/>
          </a:blip>
          <a:stretch>
            <a:fillRect/>
          </a:stretch>
        </p:blipFill>
        <p:spPr>
          <a:xfrm>
            <a:off x="4813121" y="1379225"/>
            <a:ext cx="3241890" cy="2717250"/>
          </a:xfrm>
          <a:prstGeom prst="rect">
            <a:avLst/>
          </a:prstGeom>
          <a:noFill/>
          <a:ln>
            <a:noFill/>
          </a:ln>
        </p:spPr>
      </p:pic>
      <p:grpSp>
        <p:nvGrpSpPr>
          <p:cNvPr id="817" name="Google Shape;817;p83"/>
          <p:cNvGrpSpPr/>
          <p:nvPr/>
        </p:nvGrpSpPr>
        <p:grpSpPr>
          <a:xfrm>
            <a:off x="1088988" y="1460175"/>
            <a:ext cx="3444108" cy="2692249"/>
            <a:chOff x="1088988" y="1460175"/>
            <a:chExt cx="3444108" cy="2692249"/>
          </a:xfrm>
        </p:grpSpPr>
        <p:pic>
          <p:nvPicPr>
            <p:cNvPr id="818" name="Google Shape;818;p83"/>
            <p:cNvPicPr preferRelativeResize="0"/>
            <p:nvPr/>
          </p:nvPicPr>
          <p:blipFill rotWithShape="1">
            <a:blip r:embed="rId4">
              <a:alphaModFix/>
            </a:blip>
            <a:srcRect b="0" l="0" r="0" t="21875"/>
            <a:stretch/>
          </p:blipFill>
          <p:spPr>
            <a:xfrm>
              <a:off x="1088988" y="1460175"/>
              <a:ext cx="3444108" cy="2692249"/>
            </a:xfrm>
            <a:prstGeom prst="rect">
              <a:avLst/>
            </a:prstGeom>
            <a:noFill/>
            <a:ln>
              <a:noFill/>
            </a:ln>
          </p:spPr>
        </p:pic>
        <p:sp>
          <p:nvSpPr>
            <p:cNvPr id="819" name="Google Shape;819;p83"/>
            <p:cNvSpPr txBox="1"/>
            <p:nvPr/>
          </p:nvSpPr>
          <p:spPr>
            <a:xfrm>
              <a:off x="3426538" y="2460800"/>
              <a:ext cx="968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200">
                  <a:solidFill>
                    <a:srgbClr val="1155CC"/>
                  </a:solidFill>
                  <a:latin typeface="Hanken Grotesk"/>
                  <a:ea typeface="Hanken Grotesk"/>
                  <a:cs typeface="Hanken Grotesk"/>
                  <a:sym typeface="Hanken Grotesk"/>
                </a:rPr>
                <a:t>LGG-</a:t>
              </a:r>
              <a:endParaRPr b="1" sz="1200">
                <a:solidFill>
                  <a:srgbClr val="1155CC"/>
                </a:solidFill>
                <a:latin typeface="Hanken Grotesk"/>
                <a:ea typeface="Hanken Grotesk"/>
                <a:cs typeface="Hanken Grotesk"/>
                <a:sym typeface="Hanken Grotesk"/>
              </a:endParaRPr>
            </a:p>
            <a:p>
              <a:pPr indent="0" lvl="0" marL="0" rtl="0" algn="ctr">
                <a:spcBef>
                  <a:spcPts val="0"/>
                </a:spcBef>
                <a:spcAft>
                  <a:spcPts val="0"/>
                </a:spcAft>
                <a:buNone/>
              </a:pPr>
              <a:r>
                <a:rPr b="1" lang="ko" sz="1200">
                  <a:solidFill>
                    <a:srgbClr val="1155CC"/>
                  </a:solidFill>
                  <a:latin typeface="Hanken Grotesk"/>
                  <a:ea typeface="Hanken Grotesk"/>
                  <a:cs typeface="Hanken Grotesk"/>
                  <a:sym typeface="Hanken Grotesk"/>
                </a:rPr>
                <a:t>dominant</a:t>
              </a:r>
              <a:endParaRPr b="1" sz="1200">
                <a:solidFill>
                  <a:srgbClr val="1155CC"/>
                </a:solidFill>
                <a:latin typeface="Hanken Grotesk"/>
                <a:ea typeface="Hanken Grotesk"/>
                <a:cs typeface="Hanken Grotesk"/>
                <a:sym typeface="Hanken Grotesk"/>
              </a:endParaRPr>
            </a:p>
          </p:txBody>
        </p:sp>
        <p:sp>
          <p:nvSpPr>
            <p:cNvPr id="820" name="Google Shape;820;p83"/>
            <p:cNvSpPr txBox="1"/>
            <p:nvPr/>
          </p:nvSpPr>
          <p:spPr>
            <a:xfrm>
              <a:off x="2188838" y="2795575"/>
              <a:ext cx="1244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200">
                  <a:solidFill>
                    <a:srgbClr val="FF9900"/>
                  </a:solidFill>
                  <a:latin typeface="Hanken Grotesk"/>
                  <a:ea typeface="Hanken Grotesk"/>
                  <a:cs typeface="Hanken Grotesk"/>
                  <a:sym typeface="Hanken Grotesk"/>
                </a:rPr>
                <a:t>LGG-</a:t>
              </a:r>
              <a:endParaRPr b="1" sz="1200">
                <a:solidFill>
                  <a:srgbClr val="FF9900"/>
                </a:solidFill>
                <a:latin typeface="Hanken Grotesk"/>
                <a:ea typeface="Hanken Grotesk"/>
                <a:cs typeface="Hanken Grotesk"/>
                <a:sym typeface="Hanken Grotesk"/>
              </a:endParaRPr>
            </a:p>
            <a:p>
              <a:pPr indent="0" lvl="0" marL="0" rtl="0" algn="ctr">
                <a:spcBef>
                  <a:spcPts val="0"/>
                </a:spcBef>
                <a:spcAft>
                  <a:spcPts val="0"/>
                </a:spcAft>
                <a:buNone/>
              </a:pPr>
              <a:r>
                <a:rPr b="1" lang="ko" sz="1200">
                  <a:solidFill>
                    <a:srgbClr val="FF9900"/>
                  </a:solidFill>
                  <a:latin typeface="Hanken Grotesk"/>
                  <a:ea typeface="Hanken Grotesk"/>
                  <a:cs typeface="Hanken Grotesk"/>
                  <a:sym typeface="Hanken Grotesk"/>
                </a:rPr>
                <a:t>dominant</a:t>
              </a:r>
              <a:endParaRPr b="1" sz="1200">
                <a:solidFill>
                  <a:srgbClr val="FF9900"/>
                </a:solidFill>
                <a:latin typeface="Hanken Grotesk"/>
                <a:ea typeface="Hanken Grotesk"/>
                <a:cs typeface="Hanken Grotesk"/>
                <a:sym typeface="Hanken Grotesk"/>
              </a:endParaRPr>
            </a:p>
          </p:txBody>
        </p:sp>
        <p:sp>
          <p:nvSpPr>
            <p:cNvPr id="821" name="Google Shape;821;p83"/>
            <p:cNvSpPr txBox="1"/>
            <p:nvPr/>
          </p:nvSpPr>
          <p:spPr>
            <a:xfrm>
              <a:off x="3288688" y="3482075"/>
              <a:ext cx="124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200">
                  <a:solidFill>
                    <a:srgbClr val="188038"/>
                  </a:solidFill>
                  <a:latin typeface="Hanken Grotesk"/>
                  <a:ea typeface="Hanken Grotesk"/>
                  <a:cs typeface="Hanken Grotesk"/>
                  <a:sym typeface="Hanken Grotesk"/>
                </a:rPr>
                <a:t>GBM</a:t>
              </a:r>
              <a:r>
                <a:rPr b="1" lang="ko" sz="1200">
                  <a:solidFill>
                    <a:srgbClr val="188038"/>
                  </a:solidFill>
                  <a:latin typeface="Hanken Grotesk"/>
                  <a:ea typeface="Hanken Grotesk"/>
                  <a:cs typeface="Hanken Grotesk"/>
                  <a:sym typeface="Hanken Grotesk"/>
                </a:rPr>
                <a:t>-dominant</a:t>
              </a:r>
              <a:endParaRPr b="1" sz="1200">
                <a:solidFill>
                  <a:srgbClr val="188038"/>
                </a:solidFill>
                <a:latin typeface="Hanken Grotesk"/>
                <a:ea typeface="Hanken Grotesk"/>
                <a:cs typeface="Hanken Grotesk"/>
                <a:sym typeface="Hanken Grotesk"/>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8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84"/>
          <p:cNvSpPr txBox="1"/>
          <p:nvPr>
            <p:ph type="title"/>
          </p:nvPr>
        </p:nvSpPr>
        <p:spPr>
          <a:xfrm>
            <a:off x="1223375" y="2150850"/>
            <a:ext cx="5067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Summary</a:t>
            </a:r>
            <a:endParaRPr/>
          </a:p>
        </p:txBody>
      </p:sp>
      <p:sp>
        <p:nvSpPr>
          <p:cNvPr id="827" name="Google Shape;827;p84"/>
          <p:cNvSpPr txBox="1"/>
          <p:nvPr>
            <p:ph idx="2" type="title"/>
          </p:nvPr>
        </p:nvSpPr>
        <p:spPr>
          <a:xfrm>
            <a:off x="720000" y="533550"/>
            <a:ext cx="824400" cy="7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06</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85"/>
          <p:cNvSpPr txBox="1"/>
          <p:nvPr>
            <p:ph idx="1" type="body"/>
          </p:nvPr>
        </p:nvSpPr>
        <p:spPr>
          <a:xfrm>
            <a:off x="720000" y="1379225"/>
            <a:ext cx="7704000" cy="306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ko"/>
              <a:t>Proposed a </a:t>
            </a:r>
            <a:r>
              <a:rPr b="1" lang="ko"/>
              <a:t>cluster-guided, interpretable classification framework</a:t>
            </a:r>
            <a:r>
              <a:rPr lang="ko"/>
              <a:t> for glioma</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ko"/>
              <a:t>Identified ambiguous glioma subgroups via </a:t>
            </a:r>
            <a:r>
              <a:rPr b="1" lang="ko"/>
              <a:t>dynamical two-step consensus clustering</a:t>
            </a:r>
            <a:endParaRPr b="1"/>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ko"/>
              <a:t>Used </a:t>
            </a:r>
            <a:r>
              <a:rPr b="1" lang="ko"/>
              <a:t>MOFA+</a:t>
            </a:r>
            <a:r>
              <a:rPr lang="ko"/>
              <a:t> to </a:t>
            </a:r>
            <a:r>
              <a:rPr b="1" lang="ko"/>
              <a:t>generate balanced latent representations across all omics</a:t>
            </a:r>
            <a:r>
              <a:rPr lang="ko"/>
              <a:t> layers after tailored preprocessing</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ko"/>
              <a:t>Developed </a:t>
            </a:r>
            <a:r>
              <a:rPr b="1" lang="ko"/>
              <a:t>cluster-specific classifiers</a:t>
            </a:r>
            <a:r>
              <a:rPr lang="ko"/>
              <a:t> to enhance </a:t>
            </a:r>
            <a:r>
              <a:rPr b="1" lang="ko"/>
              <a:t>predictive performance and biological interpretability</a:t>
            </a:r>
            <a:endParaRPr b="1"/>
          </a:p>
        </p:txBody>
      </p:sp>
      <p:sp>
        <p:nvSpPr>
          <p:cNvPr id="833" name="Google Shape;833;p85"/>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333333"/>
                </a:solidFill>
                <a:latin typeface="Figtree Black"/>
                <a:ea typeface="Figtree Black"/>
                <a:cs typeface="Figtree Black"/>
                <a:sym typeface="Figtree Black"/>
              </a:rPr>
              <a:t>Conclusion</a:t>
            </a:r>
            <a:endParaRPr sz="2800">
              <a:solidFill>
                <a:srgbClr val="333333"/>
              </a:solidFill>
              <a:latin typeface="Figtree Black"/>
              <a:ea typeface="Figtree Black"/>
              <a:cs typeface="Figtree Black"/>
              <a:sym typeface="Figtree Black"/>
            </a:endParaRPr>
          </a:p>
        </p:txBody>
      </p:sp>
      <p:sp>
        <p:nvSpPr>
          <p:cNvPr id="834" name="Google Shape;834;p85"/>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From Our Project</a:t>
            </a:r>
            <a:endParaRPr b="1" sz="1900">
              <a:solidFill>
                <a:srgbClr val="FF0000"/>
              </a:solidFill>
              <a:latin typeface="Figtree"/>
              <a:ea typeface="Figtree"/>
              <a:cs typeface="Figtree"/>
              <a:sym typeface="Figtre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86"/>
          <p:cNvSpPr txBox="1"/>
          <p:nvPr>
            <p:ph idx="1" type="body"/>
          </p:nvPr>
        </p:nvSpPr>
        <p:spPr>
          <a:xfrm>
            <a:off x="720000" y="1379225"/>
            <a:ext cx="7704000" cy="306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ko"/>
              <a:t>Single-Cell Glioma Atlas</a:t>
            </a:r>
            <a:endParaRPr b="1"/>
          </a:p>
          <a:p>
            <a:pPr indent="-317500" lvl="1" marL="914400" rtl="0" algn="l">
              <a:spcBef>
                <a:spcPts val="0"/>
              </a:spcBef>
              <a:spcAft>
                <a:spcPts val="0"/>
              </a:spcAft>
              <a:buSzPts val="1400"/>
              <a:buChar char="○"/>
            </a:pPr>
            <a:r>
              <a:rPr lang="ko">
                <a:solidFill>
                  <a:srgbClr val="434343"/>
                </a:solidFill>
              </a:rPr>
              <a:t>Leverage single-cell data to uncover </a:t>
            </a:r>
            <a:r>
              <a:rPr b="1" lang="ko">
                <a:solidFill>
                  <a:srgbClr val="434343"/>
                </a:solidFill>
              </a:rPr>
              <a:t>cellular-level differences behind clusters</a:t>
            </a:r>
            <a:r>
              <a:rPr lang="ko">
                <a:solidFill>
                  <a:srgbClr val="434343"/>
                </a:solidFill>
              </a:rPr>
              <a:t> and </a:t>
            </a:r>
            <a:r>
              <a:rPr b="1" lang="ko">
                <a:solidFill>
                  <a:srgbClr val="434343"/>
                </a:solidFill>
              </a:rPr>
              <a:t>enhance biological resolution</a:t>
            </a:r>
            <a:r>
              <a:rPr lang="ko">
                <a:solidFill>
                  <a:srgbClr val="434343"/>
                </a:solidFill>
              </a:rPr>
              <a:t>.</a:t>
            </a:r>
            <a:endParaRPr>
              <a:solidFill>
                <a:srgbClr val="434343"/>
              </a:solidFill>
            </a:endParaRPr>
          </a:p>
        </p:txBody>
      </p:sp>
      <p:sp>
        <p:nvSpPr>
          <p:cNvPr id="840" name="Google Shape;840;p86"/>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333333"/>
                </a:solidFill>
                <a:latin typeface="Figtree Black"/>
                <a:ea typeface="Figtree Black"/>
                <a:cs typeface="Figtree Black"/>
                <a:sym typeface="Figtree Black"/>
              </a:rPr>
              <a:t>Next Steps</a:t>
            </a:r>
            <a:endParaRPr sz="2800">
              <a:solidFill>
                <a:srgbClr val="333333"/>
              </a:solidFill>
              <a:latin typeface="Figtree Black"/>
              <a:ea typeface="Figtree Black"/>
              <a:cs typeface="Figtree Black"/>
              <a:sym typeface="Figtree Black"/>
            </a:endParaRPr>
          </a:p>
        </p:txBody>
      </p:sp>
      <p:sp>
        <p:nvSpPr>
          <p:cNvPr id="841" name="Google Shape;841;p86"/>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i="1" lang="ko" sz="1900">
                <a:solidFill>
                  <a:schemeClr val="dk1"/>
                </a:solidFill>
                <a:latin typeface="Figtree Medium"/>
                <a:ea typeface="Figtree Medium"/>
                <a:cs typeface="Figtree Medium"/>
                <a:sym typeface="Figtree Medium"/>
              </a:rPr>
              <a:t>if there is more time</a:t>
            </a:r>
            <a:endParaRPr i="1" sz="1900">
              <a:solidFill>
                <a:schemeClr val="dk1"/>
              </a:solidFill>
              <a:latin typeface="Figtree Medium"/>
              <a:ea typeface="Figtree Medium"/>
              <a:cs typeface="Figtree Medium"/>
              <a:sym typeface="Figtree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8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References</a:t>
            </a:r>
            <a:endParaRPr/>
          </a:p>
        </p:txBody>
      </p:sp>
      <p:sp>
        <p:nvSpPr>
          <p:cNvPr id="847" name="Google Shape;847;p87"/>
          <p:cNvSpPr txBox="1"/>
          <p:nvPr>
            <p:ph idx="1" type="body"/>
          </p:nvPr>
        </p:nvSpPr>
        <p:spPr>
          <a:xfrm>
            <a:off x="720000" y="1215750"/>
            <a:ext cx="7644000" cy="3233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Arial"/>
              <a:buAutoNum type="arabicPeriod"/>
            </a:pPr>
            <a:r>
              <a:rPr lang="ko" sz="1000">
                <a:solidFill>
                  <a:srgbClr val="222222"/>
                </a:solidFill>
                <a:highlight>
                  <a:srgbClr val="FFFFFF"/>
                </a:highlight>
              </a:rPr>
              <a:t>Ceccarelli, Michele, et al. "Molecular profiling reveals biologically discrete subsets and pathways of progression in diffuse glioma." </a:t>
            </a:r>
            <a:r>
              <a:rPr i="1" lang="ko" sz="1000">
                <a:solidFill>
                  <a:srgbClr val="222222"/>
                </a:solidFill>
                <a:highlight>
                  <a:srgbClr val="FFFFFF"/>
                </a:highlight>
              </a:rPr>
              <a:t>Cell</a:t>
            </a:r>
            <a:r>
              <a:rPr lang="ko" sz="1000">
                <a:solidFill>
                  <a:srgbClr val="222222"/>
                </a:solidFill>
                <a:highlight>
                  <a:srgbClr val="FFFFFF"/>
                </a:highlight>
              </a:rPr>
              <a:t> 164.3 (2016): 550-563.</a:t>
            </a:r>
            <a:endParaRPr sz="1000"/>
          </a:p>
          <a:p>
            <a:pPr indent="-292100" lvl="0" marL="457200" rtl="0" algn="l">
              <a:spcBef>
                <a:spcPts val="1000"/>
              </a:spcBef>
              <a:spcAft>
                <a:spcPts val="0"/>
              </a:spcAft>
              <a:buSzPts val="1000"/>
              <a:buFont typeface="Arial"/>
              <a:buAutoNum type="arabicPeriod"/>
            </a:pPr>
            <a:r>
              <a:rPr lang="ko" sz="1000">
                <a:solidFill>
                  <a:srgbClr val="222222"/>
                </a:solidFill>
                <a:highlight>
                  <a:srgbClr val="FFFFFF"/>
                </a:highlight>
              </a:rPr>
              <a:t>Louis, David N., et al. "The 2021 WHO classification of tumors of the central nervous system: a summary." </a:t>
            </a:r>
            <a:r>
              <a:rPr i="1" lang="ko" sz="1000">
                <a:solidFill>
                  <a:srgbClr val="222222"/>
                </a:solidFill>
                <a:highlight>
                  <a:srgbClr val="FFFFFF"/>
                </a:highlight>
              </a:rPr>
              <a:t>Neuro-oncology</a:t>
            </a:r>
            <a:r>
              <a:rPr lang="ko" sz="1000">
                <a:solidFill>
                  <a:srgbClr val="222222"/>
                </a:solidFill>
                <a:highlight>
                  <a:srgbClr val="FFFFFF"/>
                </a:highlight>
              </a:rPr>
              <a:t> 23.8 (2021): 1231-1251.</a:t>
            </a:r>
            <a:endParaRPr sz="1000"/>
          </a:p>
          <a:p>
            <a:pPr indent="-292100" lvl="0" marL="457200" rtl="0" algn="l">
              <a:spcBef>
                <a:spcPts val="1000"/>
              </a:spcBef>
              <a:spcAft>
                <a:spcPts val="0"/>
              </a:spcAft>
              <a:buSzPts val="1000"/>
              <a:buFont typeface="Arial"/>
              <a:buAutoNum type="arabicPeriod"/>
            </a:pPr>
            <a:r>
              <a:rPr lang="ko" sz="1000">
                <a:solidFill>
                  <a:srgbClr val="000000"/>
                </a:solidFill>
              </a:rPr>
              <a:t>Reuss, David E., et al. "Adult IDH wild type astrocytomas biologically and clinically resolve into other tumor entities." </a:t>
            </a:r>
            <a:r>
              <a:rPr i="1" lang="ko" sz="1000">
                <a:solidFill>
                  <a:srgbClr val="000000"/>
                </a:solidFill>
              </a:rPr>
              <a:t>Acta neuropathologica</a:t>
            </a:r>
            <a:r>
              <a:rPr lang="ko" sz="1000">
                <a:solidFill>
                  <a:srgbClr val="000000"/>
                </a:solidFill>
              </a:rPr>
              <a:t> 130 (2015): 407-417.</a:t>
            </a:r>
            <a:endParaRPr sz="1000"/>
          </a:p>
          <a:p>
            <a:pPr indent="-292100" lvl="0" marL="457200" rtl="0" algn="l">
              <a:spcBef>
                <a:spcPts val="1000"/>
              </a:spcBef>
              <a:spcAft>
                <a:spcPts val="0"/>
              </a:spcAft>
              <a:buSzPts val="1000"/>
              <a:buFont typeface="Arial"/>
              <a:buAutoNum type="arabicPeriod"/>
            </a:pPr>
            <a:r>
              <a:rPr lang="ko" sz="1000">
                <a:solidFill>
                  <a:srgbClr val="000000"/>
                </a:solidFill>
              </a:rPr>
              <a:t>Eckel-Passow, Jeanette E., et al. "Glioma groups based on 1p/19q, IDH, and TERT promoter mutations in tumors." </a:t>
            </a:r>
            <a:r>
              <a:rPr i="1" lang="ko" sz="1000">
                <a:solidFill>
                  <a:srgbClr val="000000"/>
                </a:solidFill>
              </a:rPr>
              <a:t>New England Journal of Medicine</a:t>
            </a:r>
            <a:r>
              <a:rPr lang="ko" sz="1000">
                <a:solidFill>
                  <a:srgbClr val="000000"/>
                </a:solidFill>
              </a:rPr>
              <a:t> 372.26 (2015): 2499-2508.</a:t>
            </a:r>
            <a:endParaRPr sz="1000"/>
          </a:p>
          <a:p>
            <a:pPr indent="-292100" lvl="0" marL="457200" rtl="0" algn="l">
              <a:spcBef>
                <a:spcPts val="1000"/>
              </a:spcBef>
              <a:spcAft>
                <a:spcPts val="0"/>
              </a:spcAft>
              <a:buSzPts val="1000"/>
              <a:buFont typeface="Arial"/>
              <a:buAutoNum type="arabicPeriod"/>
            </a:pPr>
            <a:r>
              <a:rPr lang="ko" sz="1000">
                <a:solidFill>
                  <a:srgbClr val="000000"/>
                </a:solidFill>
              </a:rPr>
              <a:t>Ensenyat-Mendez, Miquel, et al. "iGlioSub: an integrative transcriptomic and epigenomic classifier for glioblastoma molecular subtypes." </a:t>
            </a:r>
            <a:r>
              <a:rPr i="1" lang="ko" sz="1000">
                <a:solidFill>
                  <a:srgbClr val="000000"/>
                </a:solidFill>
              </a:rPr>
              <a:t>BioData mining</a:t>
            </a:r>
            <a:r>
              <a:rPr lang="ko" sz="1000">
                <a:solidFill>
                  <a:srgbClr val="000000"/>
                </a:solidFill>
              </a:rPr>
              <a:t> 14 (2021): 1-16.</a:t>
            </a:r>
            <a:endParaRPr sz="1000">
              <a:solidFill>
                <a:srgbClr val="000000"/>
              </a:solidFill>
            </a:endParaRPr>
          </a:p>
          <a:p>
            <a:pPr indent="-292100" lvl="0" marL="457200" rtl="0" algn="l">
              <a:spcBef>
                <a:spcPts val="1000"/>
              </a:spcBef>
              <a:spcAft>
                <a:spcPts val="0"/>
              </a:spcAft>
              <a:buClr>
                <a:srgbClr val="000000"/>
              </a:buClr>
              <a:buSzPts val="1000"/>
              <a:buAutoNum type="arabicPeriod"/>
            </a:pPr>
            <a:r>
              <a:rPr lang="ko" sz="1000">
                <a:solidFill>
                  <a:srgbClr val="222222"/>
                </a:solidFill>
                <a:highlight>
                  <a:srgbClr val="FFFFFF"/>
                </a:highlight>
              </a:rPr>
              <a:t>Chen, Yi-an, et al. "Discovery of cross-reactive probes and polymorphic CpGs in the Illumina Infinium HumanMethylation450 microarray." </a:t>
            </a:r>
            <a:r>
              <a:rPr i="1" lang="ko" sz="1000">
                <a:solidFill>
                  <a:srgbClr val="222222"/>
                </a:solidFill>
                <a:highlight>
                  <a:srgbClr val="FFFFFF"/>
                </a:highlight>
              </a:rPr>
              <a:t>Epigenetics</a:t>
            </a:r>
            <a:r>
              <a:rPr lang="ko" sz="1000">
                <a:solidFill>
                  <a:srgbClr val="222222"/>
                </a:solidFill>
                <a:highlight>
                  <a:srgbClr val="FFFFFF"/>
                </a:highlight>
              </a:rPr>
              <a:t> 8.2 (2013): 203-209.</a:t>
            </a:r>
            <a:endParaRPr sz="1000">
              <a:solidFill>
                <a:srgbClr val="222222"/>
              </a:solidFill>
              <a:highlight>
                <a:srgbClr val="FFFFFF"/>
              </a:highlight>
            </a:endParaRPr>
          </a:p>
          <a:p>
            <a:pPr indent="-292100" lvl="0" marL="457200" rtl="0" algn="l">
              <a:spcBef>
                <a:spcPts val="1000"/>
              </a:spcBef>
              <a:spcAft>
                <a:spcPts val="0"/>
              </a:spcAft>
              <a:buClr>
                <a:srgbClr val="222222"/>
              </a:buClr>
              <a:buSzPts val="1000"/>
              <a:buAutoNum type="arabicPeriod"/>
            </a:pPr>
            <a:r>
              <a:rPr lang="ko" sz="1000">
                <a:solidFill>
                  <a:srgbClr val="222222"/>
                </a:solidFill>
                <a:highlight>
                  <a:srgbClr val="FFFFFF"/>
                </a:highlight>
              </a:rPr>
              <a:t>Meeks, Gillian L., Brenna M. Henn, and Shyamalika Gopalan. "Genetic differentiation at probe SNPs leads to spurious results in meQTL discovery." </a:t>
            </a:r>
            <a:r>
              <a:rPr i="1" lang="ko" sz="1000">
                <a:solidFill>
                  <a:srgbClr val="222222"/>
                </a:solidFill>
                <a:highlight>
                  <a:srgbClr val="FFFFFF"/>
                </a:highlight>
              </a:rPr>
              <a:t>Communications Biology</a:t>
            </a:r>
            <a:r>
              <a:rPr lang="ko" sz="1000">
                <a:solidFill>
                  <a:srgbClr val="222222"/>
                </a:solidFill>
                <a:highlight>
                  <a:srgbClr val="FFFFFF"/>
                </a:highlight>
              </a:rPr>
              <a:t> 6.1 (2023): 1295.</a:t>
            </a:r>
            <a:endParaRPr sz="1000">
              <a:solidFill>
                <a:srgbClr val="222222"/>
              </a:solidFill>
              <a:highlight>
                <a:srgbClr val="FFFFFF"/>
              </a:high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88"/>
          <p:cNvSpPr txBox="1"/>
          <p:nvPr>
            <p:ph type="title"/>
          </p:nvPr>
        </p:nvSpPr>
        <p:spPr>
          <a:xfrm>
            <a:off x="657600" y="445025"/>
            <a:ext cx="7828800" cy="407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sz="5200"/>
              <a:t>Thank you &amp; Question</a:t>
            </a:r>
            <a:endParaRPr sz="52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89"/>
          <p:cNvSpPr txBox="1"/>
          <p:nvPr>
            <p:ph type="title"/>
          </p:nvPr>
        </p:nvSpPr>
        <p:spPr>
          <a:xfrm>
            <a:off x="1223375" y="2150850"/>
            <a:ext cx="5067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sz="4000"/>
              <a:t>Supplementary</a:t>
            </a:r>
            <a:endParaRPr sz="4000"/>
          </a:p>
        </p:txBody>
      </p:sp>
      <p:sp>
        <p:nvSpPr>
          <p:cNvPr id="858" name="Google Shape;858;p89"/>
          <p:cNvSpPr txBox="1"/>
          <p:nvPr>
            <p:ph idx="2" type="title"/>
          </p:nvPr>
        </p:nvSpPr>
        <p:spPr>
          <a:xfrm>
            <a:off x="720000" y="533550"/>
            <a:ext cx="824400" cy="7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07</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90"/>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1155CC"/>
                </a:solidFill>
                <a:latin typeface="Figtree Black"/>
                <a:ea typeface="Figtree Black"/>
                <a:cs typeface="Figtree Black"/>
                <a:sym typeface="Figtree Black"/>
              </a:rPr>
              <a:t>Intra</a:t>
            </a:r>
            <a:r>
              <a:rPr lang="ko" sz="2800">
                <a:solidFill>
                  <a:srgbClr val="333333"/>
                </a:solidFill>
                <a:latin typeface="Figtree Black"/>
                <a:ea typeface="Figtree Black"/>
                <a:cs typeface="Figtree Black"/>
                <a:sym typeface="Figtree Black"/>
              </a:rPr>
              <a:t>-Cohort Preprocessing</a:t>
            </a:r>
            <a:endParaRPr sz="2800">
              <a:solidFill>
                <a:srgbClr val="333333"/>
              </a:solidFill>
              <a:latin typeface="Figtree Black"/>
              <a:ea typeface="Figtree Black"/>
              <a:cs typeface="Figtree Black"/>
              <a:sym typeface="Figtree Black"/>
            </a:endParaRPr>
          </a:p>
        </p:txBody>
      </p:sp>
      <p:sp>
        <p:nvSpPr>
          <p:cNvPr id="864" name="Google Shape;864;p90"/>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Sample Filtering</a:t>
            </a:r>
            <a:endParaRPr b="1" sz="1900">
              <a:solidFill>
                <a:srgbClr val="FF0000"/>
              </a:solidFill>
              <a:latin typeface="Figtree"/>
              <a:ea typeface="Figtree"/>
              <a:cs typeface="Figtree"/>
              <a:sym typeface="Figtree"/>
            </a:endParaRPr>
          </a:p>
        </p:txBody>
      </p:sp>
      <p:pic>
        <p:nvPicPr>
          <p:cNvPr id="865" name="Google Shape;865;p90"/>
          <p:cNvPicPr preferRelativeResize="0"/>
          <p:nvPr/>
        </p:nvPicPr>
        <p:blipFill>
          <a:blip r:embed="rId3">
            <a:alphaModFix/>
          </a:blip>
          <a:stretch>
            <a:fillRect/>
          </a:stretch>
        </p:blipFill>
        <p:spPr>
          <a:xfrm>
            <a:off x="2630925" y="1225374"/>
            <a:ext cx="3377151" cy="1346375"/>
          </a:xfrm>
          <a:prstGeom prst="rect">
            <a:avLst/>
          </a:prstGeom>
          <a:noFill/>
          <a:ln>
            <a:noFill/>
          </a:ln>
        </p:spPr>
      </p:pic>
      <p:sp>
        <p:nvSpPr>
          <p:cNvPr id="866" name="Google Shape;866;p90"/>
          <p:cNvSpPr txBox="1"/>
          <p:nvPr/>
        </p:nvSpPr>
        <p:spPr>
          <a:xfrm>
            <a:off x="2783450" y="2417850"/>
            <a:ext cx="32796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ko" sz="800" u="sng">
                <a:solidFill>
                  <a:schemeClr val="lt2"/>
                </a:solidFill>
                <a:latin typeface="Hanken Grotesk"/>
                <a:ea typeface="Hanken Grotesk"/>
                <a:cs typeface="Hanken Grotesk"/>
                <a:sym typeface="Hanken Grotesk"/>
                <a:hlinkClick r:id="rId4">
                  <a:extLst>
                    <a:ext uri="{A12FA001-AC4F-418D-AE19-62706E023703}">
                      <ahyp:hlinkClr val="tx"/>
                    </a:ext>
                  </a:extLst>
                </a:hlinkClick>
              </a:rPr>
              <a:t>https://docs.gdc.cancer.gov/Encyclopedia/pages/TCGA_Barcode/</a:t>
            </a:r>
            <a:r>
              <a:rPr i="1" lang="ko" sz="800">
                <a:solidFill>
                  <a:schemeClr val="lt2"/>
                </a:solidFill>
                <a:latin typeface="Hanken Grotesk"/>
                <a:ea typeface="Hanken Grotesk"/>
                <a:cs typeface="Hanken Grotesk"/>
                <a:sym typeface="Hanken Grotesk"/>
              </a:rPr>
              <a:t> </a:t>
            </a:r>
            <a:endParaRPr i="1" sz="800">
              <a:solidFill>
                <a:schemeClr val="lt2"/>
              </a:solidFill>
              <a:latin typeface="Hanken Grotesk"/>
              <a:ea typeface="Hanken Grotesk"/>
              <a:cs typeface="Hanken Grotesk"/>
              <a:sym typeface="Hanken Grotesk"/>
            </a:endParaRPr>
          </a:p>
        </p:txBody>
      </p:sp>
      <p:graphicFrame>
        <p:nvGraphicFramePr>
          <p:cNvPr id="867" name="Google Shape;867;p90"/>
          <p:cNvGraphicFramePr/>
          <p:nvPr/>
        </p:nvGraphicFramePr>
        <p:xfrm>
          <a:off x="1241213" y="3297450"/>
          <a:ext cx="3000000" cy="3000000"/>
        </p:xfrm>
        <a:graphic>
          <a:graphicData uri="http://schemas.openxmlformats.org/drawingml/2006/table">
            <a:tbl>
              <a:tblPr>
                <a:noFill/>
                <a:tableStyleId>{23C076C9-8727-4995-AD22-EB5E78967EE6}</a:tableStyleId>
              </a:tblPr>
              <a:tblGrid>
                <a:gridCol w="641150"/>
                <a:gridCol w="2193775"/>
                <a:gridCol w="3999675"/>
              </a:tblGrid>
              <a:tr h="381000">
                <a:tc>
                  <a:txBody>
                    <a:bodyPr/>
                    <a:lstStyle/>
                    <a:p>
                      <a:pPr indent="0" lvl="0" marL="0" rtl="0" algn="ctr">
                        <a:spcBef>
                          <a:spcPts val="0"/>
                        </a:spcBef>
                        <a:spcAft>
                          <a:spcPts val="0"/>
                        </a:spcAft>
                        <a:buNone/>
                      </a:pPr>
                      <a:r>
                        <a:t/>
                      </a:r>
                      <a:endParaRPr>
                        <a:latin typeface="Hanken Grotesk"/>
                        <a:ea typeface="Hanken Grotesk"/>
                        <a:cs typeface="Hanken Grotesk"/>
                        <a:sym typeface="Hanken Grotesk"/>
                      </a:endParaRPr>
                    </a:p>
                  </a:txBody>
                  <a:tcPr marT="91425" marB="91425" marR="91425" marL="91425" anchor="ctr"/>
                </a:tc>
                <a:tc>
                  <a:txBody>
                    <a:bodyPr/>
                    <a:lstStyle/>
                    <a:p>
                      <a:pPr indent="0" lvl="0" marL="0" rtl="0" algn="ctr">
                        <a:spcBef>
                          <a:spcPts val="0"/>
                        </a:spcBef>
                        <a:spcAft>
                          <a:spcPts val="0"/>
                        </a:spcAft>
                        <a:buNone/>
                      </a:pPr>
                      <a:r>
                        <a:rPr lang="ko">
                          <a:latin typeface="Hanken Grotesk"/>
                          <a:ea typeface="Hanken Grotesk"/>
                          <a:cs typeface="Hanken Grotesk"/>
                          <a:sym typeface="Hanken Grotesk"/>
                        </a:rPr>
                        <a:t># </a:t>
                      </a:r>
                      <a:r>
                        <a:rPr lang="ko">
                          <a:latin typeface="Hanken Grotesk"/>
                          <a:ea typeface="Hanken Grotesk"/>
                          <a:cs typeface="Hanken Grotesk"/>
                          <a:sym typeface="Hanken Grotesk"/>
                        </a:rPr>
                        <a:t>samples </a:t>
                      </a:r>
                      <a:r>
                        <a:rPr lang="ko">
                          <a:latin typeface="Hanken Grotesk"/>
                          <a:ea typeface="Hanken Grotesk"/>
                          <a:cs typeface="Hanken Grotesk"/>
                          <a:sym typeface="Hanken Grotesk"/>
                        </a:rPr>
                        <a:t>of RNA-seq </a:t>
                      </a:r>
                      <a:endParaRPr>
                        <a:latin typeface="Hanken Grotesk"/>
                        <a:ea typeface="Hanken Grotesk"/>
                        <a:cs typeface="Hanken Grotesk"/>
                        <a:sym typeface="Hanken Grotesk"/>
                      </a:endParaRPr>
                    </a:p>
                  </a:txBody>
                  <a:tcPr marT="91425" marB="91425" marR="91425" marL="91425" anchor="ctr"/>
                </a:tc>
                <a:tc>
                  <a:txBody>
                    <a:bodyPr/>
                    <a:lstStyle/>
                    <a:p>
                      <a:pPr indent="0" lvl="0" marL="0" rtl="0" algn="ctr">
                        <a:spcBef>
                          <a:spcPts val="0"/>
                        </a:spcBef>
                        <a:spcAft>
                          <a:spcPts val="0"/>
                        </a:spcAft>
                        <a:buNone/>
                      </a:pPr>
                      <a:r>
                        <a:rPr lang="ko">
                          <a:latin typeface="Hanken Grotesk"/>
                          <a:ea typeface="Hanken Grotesk"/>
                          <a:cs typeface="Hanken Grotesk"/>
                          <a:sym typeface="Hanken Grotesk"/>
                        </a:rPr>
                        <a:t># samples duplicated across different plates</a:t>
                      </a:r>
                      <a:endParaRPr>
                        <a:latin typeface="Hanken Grotesk"/>
                        <a:ea typeface="Hanken Grotesk"/>
                        <a:cs typeface="Hanken Grotesk"/>
                        <a:sym typeface="Hanken Grotesk"/>
                      </a:endParaRPr>
                    </a:p>
                  </a:txBody>
                  <a:tcPr marT="91425" marB="91425" marR="91425" marL="91425" anchor="ctr"/>
                </a:tc>
              </a:tr>
              <a:tr h="381000">
                <a:tc>
                  <a:txBody>
                    <a:bodyPr/>
                    <a:lstStyle/>
                    <a:p>
                      <a:pPr indent="0" lvl="0" marL="0" rtl="0" algn="ctr">
                        <a:spcBef>
                          <a:spcPts val="0"/>
                        </a:spcBef>
                        <a:spcAft>
                          <a:spcPts val="0"/>
                        </a:spcAft>
                        <a:buNone/>
                      </a:pPr>
                      <a:r>
                        <a:rPr lang="ko">
                          <a:latin typeface="Hanken Grotesk"/>
                          <a:ea typeface="Hanken Grotesk"/>
                          <a:cs typeface="Hanken Grotesk"/>
                          <a:sym typeface="Hanken Grotesk"/>
                        </a:rPr>
                        <a:t>GBM</a:t>
                      </a:r>
                      <a:endParaRPr>
                        <a:latin typeface="Hanken Grotesk"/>
                        <a:ea typeface="Hanken Grotesk"/>
                        <a:cs typeface="Hanken Grotesk"/>
                        <a:sym typeface="Hanken Grotesk"/>
                      </a:endParaRPr>
                    </a:p>
                  </a:txBody>
                  <a:tcPr marT="91425" marB="91425" marR="91425" marL="91425" anchor="ctr"/>
                </a:tc>
                <a:tc>
                  <a:txBody>
                    <a:bodyPr/>
                    <a:lstStyle/>
                    <a:p>
                      <a:pPr indent="0" lvl="0" marL="0" rtl="0" algn="ctr">
                        <a:spcBef>
                          <a:spcPts val="0"/>
                        </a:spcBef>
                        <a:spcAft>
                          <a:spcPts val="0"/>
                        </a:spcAft>
                        <a:buNone/>
                      </a:pPr>
                      <a:r>
                        <a:rPr lang="ko">
                          <a:latin typeface="Hanken Grotesk"/>
                          <a:ea typeface="Hanken Grotesk"/>
                          <a:cs typeface="Hanken Grotesk"/>
                          <a:sym typeface="Hanken Grotesk"/>
                        </a:rPr>
                        <a:t>372</a:t>
                      </a:r>
                      <a:endParaRPr>
                        <a:latin typeface="Hanken Grotesk"/>
                        <a:ea typeface="Hanken Grotesk"/>
                        <a:cs typeface="Hanken Grotesk"/>
                        <a:sym typeface="Hanken Grotesk"/>
                      </a:endParaRPr>
                    </a:p>
                  </a:txBody>
                  <a:tcPr marT="91425" marB="91425" marR="91425" marL="91425" anchor="ctr"/>
                </a:tc>
                <a:tc>
                  <a:txBody>
                    <a:bodyPr/>
                    <a:lstStyle/>
                    <a:p>
                      <a:pPr indent="0" lvl="0" marL="0" rtl="0" algn="ctr">
                        <a:spcBef>
                          <a:spcPts val="0"/>
                        </a:spcBef>
                        <a:spcAft>
                          <a:spcPts val="0"/>
                        </a:spcAft>
                        <a:buNone/>
                      </a:pPr>
                      <a:r>
                        <a:rPr b="1" lang="ko">
                          <a:solidFill>
                            <a:srgbClr val="CC0000"/>
                          </a:solidFill>
                          <a:latin typeface="Hanken Grotesk"/>
                          <a:ea typeface="Hanken Grotesk"/>
                          <a:cs typeface="Hanken Grotesk"/>
                          <a:sym typeface="Hanken Grotesk"/>
                        </a:rPr>
                        <a:t>173</a:t>
                      </a:r>
                      <a:endParaRPr b="1">
                        <a:solidFill>
                          <a:srgbClr val="CC0000"/>
                        </a:solidFill>
                        <a:latin typeface="Hanken Grotesk"/>
                        <a:ea typeface="Hanken Grotesk"/>
                        <a:cs typeface="Hanken Grotesk"/>
                        <a:sym typeface="Hanken Grotesk"/>
                      </a:endParaRPr>
                    </a:p>
                  </a:txBody>
                  <a:tcPr marT="91425" marB="91425" marR="91425" marL="91425" anchor="ctr"/>
                </a:tc>
              </a:tr>
              <a:tr h="207450">
                <a:tc>
                  <a:txBody>
                    <a:bodyPr/>
                    <a:lstStyle/>
                    <a:p>
                      <a:pPr indent="0" lvl="0" marL="0" rtl="0" algn="ctr">
                        <a:spcBef>
                          <a:spcPts val="0"/>
                        </a:spcBef>
                        <a:spcAft>
                          <a:spcPts val="0"/>
                        </a:spcAft>
                        <a:buNone/>
                      </a:pPr>
                      <a:r>
                        <a:rPr lang="ko">
                          <a:latin typeface="Hanken Grotesk"/>
                          <a:ea typeface="Hanken Grotesk"/>
                          <a:cs typeface="Hanken Grotesk"/>
                          <a:sym typeface="Hanken Grotesk"/>
                        </a:rPr>
                        <a:t>LGG</a:t>
                      </a:r>
                      <a:endParaRPr>
                        <a:latin typeface="Hanken Grotesk"/>
                        <a:ea typeface="Hanken Grotesk"/>
                        <a:cs typeface="Hanken Grotesk"/>
                        <a:sym typeface="Hanken Grotesk"/>
                      </a:endParaRPr>
                    </a:p>
                  </a:txBody>
                  <a:tcPr marT="91425" marB="91425" marR="91425" marL="91425" anchor="ctr"/>
                </a:tc>
                <a:tc>
                  <a:txBody>
                    <a:bodyPr/>
                    <a:lstStyle/>
                    <a:p>
                      <a:pPr indent="0" lvl="0" marL="0" rtl="0" algn="ctr">
                        <a:spcBef>
                          <a:spcPts val="0"/>
                        </a:spcBef>
                        <a:spcAft>
                          <a:spcPts val="0"/>
                        </a:spcAft>
                        <a:buNone/>
                      </a:pPr>
                      <a:r>
                        <a:rPr lang="ko">
                          <a:latin typeface="Hanken Grotesk"/>
                          <a:ea typeface="Hanken Grotesk"/>
                          <a:cs typeface="Hanken Grotesk"/>
                          <a:sym typeface="Hanken Grotesk"/>
                        </a:rPr>
                        <a:t>516</a:t>
                      </a:r>
                      <a:endParaRPr>
                        <a:latin typeface="Hanken Grotesk"/>
                        <a:ea typeface="Hanken Grotesk"/>
                        <a:cs typeface="Hanken Grotesk"/>
                        <a:sym typeface="Hanken Grotesk"/>
                      </a:endParaRPr>
                    </a:p>
                  </a:txBody>
                  <a:tcPr marT="91425" marB="91425" marR="91425" marL="91425" anchor="ctr"/>
                </a:tc>
                <a:tc>
                  <a:txBody>
                    <a:bodyPr/>
                    <a:lstStyle/>
                    <a:p>
                      <a:pPr indent="0" lvl="0" marL="0" rtl="0" algn="ctr">
                        <a:spcBef>
                          <a:spcPts val="0"/>
                        </a:spcBef>
                        <a:spcAft>
                          <a:spcPts val="0"/>
                        </a:spcAft>
                        <a:buNone/>
                      </a:pPr>
                      <a:r>
                        <a:rPr lang="ko">
                          <a:latin typeface="Hanken Grotesk"/>
                          <a:ea typeface="Hanken Grotesk"/>
                          <a:cs typeface="Hanken Grotesk"/>
                          <a:sym typeface="Hanken Grotesk"/>
                        </a:rPr>
                        <a:t>0</a:t>
                      </a:r>
                      <a:endParaRPr>
                        <a:latin typeface="Hanken Grotesk"/>
                        <a:ea typeface="Hanken Grotesk"/>
                        <a:cs typeface="Hanken Grotesk"/>
                        <a:sym typeface="Hanken Grotesk"/>
                      </a:endParaRPr>
                    </a:p>
                  </a:txBody>
                  <a:tcPr marT="91425" marB="91425" marR="91425" marL="91425" anchor="ctr"/>
                </a:tc>
              </a:tr>
            </a:tbl>
          </a:graphicData>
        </a:graphic>
      </p:graphicFrame>
      <p:sp>
        <p:nvSpPr>
          <p:cNvPr id="868" name="Google Shape;868;p90"/>
          <p:cNvSpPr txBox="1"/>
          <p:nvPr/>
        </p:nvSpPr>
        <p:spPr>
          <a:xfrm>
            <a:off x="695850" y="2649450"/>
            <a:ext cx="73017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Hanken Grotesk"/>
              <a:buChar char="●"/>
            </a:pPr>
            <a:r>
              <a:rPr b="1" lang="ko">
                <a:solidFill>
                  <a:schemeClr val="dk1"/>
                </a:solidFill>
                <a:latin typeface="Hanken Grotesk"/>
                <a:ea typeface="Hanken Grotesk"/>
                <a:cs typeface="Hanken Grotesk"/>
                <a:sym typeface="Hanken Grotesk"/>
              </a:rPr>
              <a:t>Sample</a:t>
            </a:r>
            <a:r>
              <a:rPr lang="ko">
                <a:solidFill>
                  <a:schemeClr val="dk1"/>
                </a:solidFill>
                <a:latin typeface="Hanken Grotesk"/>
                <a:ea typeface="Hanken Grotesk"/>
                <a:cs typeface="Hanken Grotesk"/>
                <a:sym typeface="Hanken Grotesk"/>
              </a:rPr>
              <a:t>: A biospecimen collected from a patient</a:t>
            </a:r>
            <a:endParaRPr>
              <a:solidFill>
                <a:schemeClr val="dk1"/>
              </a:solidFill>
              <a:latin typeface="Hanken Grotesk"/>
              <a:ea typeface="Hanken Grotesk"/>
              <a:cs typeface="Hanken Grotesk"/>
              <a:sym typeface="Hanken Grotesk"/>
            </a:endParaRPr>
          </a:p>
          <a:p>
            <a:pPr indent="-317500" lvl="0" marL="457200" rtl="0" algn="l">
              <a:lnSpc>
                <a:spcPct val="115000"/>
              </a:lnSpc>
              <a:spcBef>
                <a:spcPts val="0"/>
              </a:spcBef>
              <a:spcAft>
                <a:spcPts val="0"/>
              </a:spcAft>
              <a:buSzPts val="1400"/>
              <a:buFont typeface="Hanken Grotesk"/>
              <a:buChar char="●"/>
            </a:pPr>
            <a:r>
              <a:rPr b="1" lang="ko">
                <a:solidFill>
                  <a:srgbClr val="CC0000"/>
                </a:solidFill>
                <a:latin typeface="Hanken Grotesk"/>
                <a:ea typeface="Hanken Grotesk"/>
                <a:cs typeface="Hanken Grotesk"/>
                <a:sym typeface="Hanken Grotesk"/>
              </a:rPr>
              <a:t>Problem 1:</a:t>
            </a:r>
            <a:r>
              <a:rPr lang="ko">
                <a:solidFill>
                  <a:schemeClr val="dk1"/>
                </a:solidFill>
                <a:latin typeface="Hanken Grotesk"/>
                <a:ea typeface="Hanken Grotesk"/>
                <a:cs typeface="Hanken Grotesk"/>
                <a:sym typeface="Hanken Grotesk"/>
              </a:rPr>
              <a:t> RNAseq samples with </a:t>
            </a:r>
            <a:r>
              <a:rPr b="1" lang="ko">
                <a:solidFill>
                  <a:schemeClr val="dk1"/>
                </a:solidFill>
                <a:latin typeface="Hanken Grotesk"/>
                <a:ea typeface="Hanken Grotesk"/>
                <a:cs typeface="Hanken Grotesk"/>
                <a:sym typeface="Hanken Grotesk"/>
              </a:rPr>
              <a:t>the same patient but different plates</a:t>
            </a:r>
            <a:endParaRPr>
              <a:solidFill>
                <a:schemeClr val="dk1"/>
              </a:solidFill>
              <a:latin typeface="Hanken Grotesk"/>
              <a:ea typeface="Hanken Grotesk"/>
              <a:cs typeface="Hanken Grotesk"/>
              <a:sym typeface="Hanken Grotes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91"/>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1155CC"/>
                </a:solidFill>
                <a:latin typeface="Figtree Black"/>
                <a:ea typeface="Figtree Black"/>
                <a:cs typeface="Figtree Black"/>
                <a:sym typeface="Figtree Black"/>
              </a:rPr>
              <a:t>Intra</a:t>
            </a:r>
            <a:r>
              <a:rPr lang="ko" sz="2800">
                <a:solidFill>
                  <a:srgbClr val="333333"/>
                </a:solidFill>
                <a:latin typeface="Figtree Black"/>
                <a:ea typeface="Figtree Black"/>
                <a:cs typeface="Figtree Black"/>
                <a:sym typeface="Figtree Black"/>
              </a:rPr>
              <a:t>-Cohort Preprocessing</a:t>
            </a:r>
            <a:endParaRPr sz="2800">
              <a:solidFill>
                <a:srgbClr val="333333"/>
              </a:solidFill>
              <a:latin typeface="Figtree Black"/>
              <a:ea typeface="Figtree Black"/>
              <a:cs typeface="Figtree Black"/>
              <a:sym typeface="Figtree Black"/>
            </a:endParaRPr>
          </a:p>
        </p:txBody>
      </p:sp>
      <p:sp>
        <p:nvSpPr>
          <p:cNvPr id="874" name="Google Shape;874;p91"/>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Sample Filtering</a:t>
            </a:r>
            <a:endParaRPr b="1" sz="1900">
              <a:solidFill>
                <a:srgbClr val="FF0000"/>
              </a:solidFill>
              <a:latin typeface="Figtree"/>
              <a:ea typeface="Figtree"/>
              <a:cs typeface="Figtree"/>
              <a:sym typeface="Figtree"/>
            </a:endParaRPr>
          </a:p>
        </p:txBody>
      </p:sp>
      <p:sp>
        <p:nvSpPr>
          <p:cNvPr id="875" name="Google Shape;875;p91"/>
          <p:cNvSpPr txBox="1"/>
          <p:nvPr/>
        </p:nvSpPr>
        <p:spPr>
          <a:xfrm>
            <a:off x="720000" y="3704375"/>
            <a:ext cx="77523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Hanken Grotesk"/>
              <a:buChar char="●"/>
            </a:pPr>
            <a:r>
              <a:rPr b="1" lang="ko">
                <a:solidFill>
                  <a:srgbClr val="CC0000"/>
                </a:solidFill>
                <a:latin typeface="Hanken Grotesk"/>
                <a:ea typeface="Hanken Grotesk"/>
                <a:cs typeface="Hanken Grotesk"/>
                <a:sym typeface="Hanken Grotesk"/>
              </a:rPr>
              <a:t>Problem 1:</a:t>
            </a:r>
            <a:r>
              <a:rPr lang="ko">
                <a:solidFill>
                  <a:schemeClr val="dk1"/>
                </a:solidFill>
                <a:latin typeface="Hanken Grotesk"/>
                <a:ea typeface="Hanken Grotesk"/>
                <a:cs typeface="Hanken Grotesk"/>
                <a:sym typeface="Hanken Grotesk"/>
              </a:rPr>
              <a:t> RNAseq samples with </a:t>
            </a:r>
            <a:r>
              <a:rPr b="1" lang="ko">
                <a:solidFill>
                  <a:schemeClr val="dk1"/>
                </a:solidFill>
                <a:latin typeface="Hanken Grotesk"/>
                <a:ea typeface="Hanken Grotesk"/>
                <a:cs typeface="Hanken Grotesk"/>
                <a:sym typeface="Hanken Grotesk"/>
              </a:rPr>
              <a:t>the same patient but different plates</a:t>
            </a:r>
            <a:endParaRPr b="1">
              <a:solidFill>
                <a:schemeClr val="dk1"/>
              </a:solidFill>
              <a:latin typeface="Hanken Grotesk"/>
              <a:ea typeface="Hanken Grotesk"/>
              <a:cs typeface="Hanken Grotesk"/>
              <a:sym typeface="Hanken Grotesk"/>
            </a:endParaRPr>
          </a:p>
          <a:p>
            <a:pPr indent="-317500" lvl="0" marL="457200" rtl="0" algn="l">
              <a:lnSpc>
                <a:spcPct val="115000"/>
              </a:lnSpc>
              <a:spcBef>
                <a:spcPts val="0"/>
              </a:spcBef>
              <a:spcAft>
                <a:spcPts val="0"/>
              </a:spcAft>
              <a:buSzPts val="1400"/>
              <a:buFont typeface="Hanken Grotesk"/>
              <a:buChar char="→"/>
            </a:pPr>
            <a:r>
              <a:rPr b="1" lang="ko">
                <a:solidFill>
                  <a:srgbClr val="1155CC"/>
                </a:solidFill>
                <a:latin typeface="Hanken Grotesk"/>
                <a:ea typeface="Hanken Grotesk"/>
                <a:cs typeface="Hanken Grotesk"/>
                <a:sym typeface="Hanken Grotesk"/>
              </a:rPr>
              <a:t>Solution</a:t>
            </a:r>
            <a:r>
              <a:rPr lang="ko">
                <a:solidFill>
                  <a:schemeClr val="dk1"/>
                </a:solidFill>
                <a:latin typeface="Hanken Grotesk"/>
                <a:ea typeface="Hanken Grotesk"/>
                <a:cs typeface="Hanken Grotesk"/>
                <a:sym typeface="Hanken Grotesk"/>
              </a:rPr>
              <a:t>: R</a:t>
            </a:r>
            <a:r>
              <a:rPr lang="ko">
                <a:solidFill>
                  <a:schemeClr val="dk1"/>
                </a:solidFill>
                <a:latin typeface="Hanken Grotesk"/>
                <a:ea typeface="Hanken Grotesk"/>
                <a:cs typeface="Hanken Grotesk"/>
                <a:sym typeface="Hanken Grotesk"/>
              </a:rPr>
              <a:t>etained only the sample from </a:t>
            </a:r>
            <a:r>
              <a:rPr b="1" lang="ko">
                <a:solidFill>
                  <a:schemeClr val="dk1"/>
                </a:solidFill>
                <a:latin typeface="Hanken Grotesk"/>
                <a:ea typeface="Hanken Grotesk"/>
                <a:cs typeface="Hanken Grotesk"/>
                <a:sym typeface="Hanken Grotesk"/>
              </a:rPr>
              <a:t>the most commonly used plate for each patient t</a:t>
            </a:r>
            <a:r>
              <a:rPr b="1" lang="ko">
                <a:solidFill>
                  <a:schemeClr val="dk1"/>
                </a:solidFill>
                <a:latin typeface="Hanken Grotesk"/>
                <a:ea typeface="Hanken Grotesk"/>
                <a:cs typeface="Hanken Grotesk"/>
                <a:sym typeface="Hanken Grotesk"/>
              </a:rPr>
              <a:t>o minimise potential batch effects</a:t>
            </a:r>
            <a:r>
              <a:rPr lang="ko">
                <a:solidFill>
                  <a:schemeClr val="dk1"/>
                </a:solidFill>
                <a:latin typeface="Hanken Grotesk"/>
                <a:ea typeface="Hanken Grotesk"/>
                <a:cs typeface="Hanken Grotesk"/>
                <a:sym typeface="Hanken Grotesk"/>
              </a:rPr>
              <a:t>, which</a:t>
            </a:r>
            <a:r>
              <a:rPr lang="ko">
                <a:solidFill>
                  <a:schemeClr val="dk1"/>
                </a:solidFill>
                <a:latin typeface="Hanken Grotesk"/>
                <a:ea typeface="Hanken Grotesk"/>
                <a:cs typeface="Hanken Grotesk"/>
                <a:sym typeface="Hanken Grotesk"/>
              </a:rPr>
              <a:t> resulted in the </a:t>
            </a:r>
            <a:r>
              <a:rPr b="1" lang="ko">
                <a:solidFill>
                  <a:schemeClr val="dk1"/>
                </a:solidFill>
                <a:latin typeface="Hanken Grotesk"/>
                <a:ea typeface="Hanken Grotesk"/>
                <a:cs typeface="Hanken Grotesk"/>
                <a:sym typeface="Hanken Grotesk"/>
              </a:rPr>
              <a:t>removal of 87 samples.</a:t>
            </a:r>
            <a:endParaRPr b="1">
              <a:solidFill>
                <a:schemeClr val="dk1"/>
              </a:solidFill>
              <a:latin typeface="Hanken Grotesk"/>
              <a:ea typeface="Hanken Grotesk"/>
              <a:cs typeface="Hanken Grotesk"/>
              <a:sym typeface="Hanken Grotesk"/>
            </a:endParaRPr>
          </a:p>
        </p:txBody>
      </p:sp>
      <p:pic>
        <p:nvPicPr>
          <p:cNvPr id="876" name="Google Shape;876;p91"/>
          <p:cNvPicPr preferRelativeResize="0"/>
          <p:nvPr/>
        </p:nvPicPr>
        <p:blipFill>
          <a:blip r:embed="rId3">
            <a:alphaModFix/>
          </a:blip>
          <a:stretch>
            <a:fillRect/>
          </a:stretch>
        </p:blipFill>
        <p:spPr>
          <a:xfrm>
            <a:off x="2502076" y="1322513"/>
            <a:ext cx="4188150" cy="24984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5">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7"/>
          <p:cNvSpPr/>
          <p:nvPr/>
        </p:nvSpPr>
        <p:spPr>
          <a:xfrm>
            <a:off x="559175" y="1406100"/>
            <a:ext cx="1197000" cy="1495500"/>
          </a:xfrm>
          <a:prstGeom prst="roundRect">
            <a:avLst>
              <a:gd fmla="val 16667" name="adj"/>
            </a:avLst>
          </a:prstGeom>
          <a:solidFill>
            <a:srgbClr val="F3F3F3"/>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Hanken Grotesk"/>
              <a:ea typeface="Hanken Grotesk"/>
              <a:cs typeface="Hanken Grotesk"/>
              <a:sym typeface="Hanken Grotesk"/>
            </a:endParaRPr>
          </a:p>
        </p:txBody>
      </p:sp>
      <p:sp>
        <p:nvSpPr>
          <p:cNvPr id="365" name="Google Shape;365;p47"/>
          <p:cNvSpPr/>
          <p:nvPr/>
        </p:nvSpPr>
        <p:spPr>
          <a:xfrm>
            <a:off x="1994600" y="1534975"/>
            <a:ext cx="1466100" cy="1898100"/>
          </a:xfrm>
          <a:prstGeom prst="rect">
            <a:avLst/>
          </a:prstGeom>
          <a:solidFill>
            <a:srgbClr val="C9DAF8"/>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366" name="Google Shape;366;p47"/>
          <p:cNvSpPr/>
          <p:nvPr/>
        </p:nvSpPr>
        <p:spPr>
          <a:xfrm>
            <a:off x="681550" y="1273375"/>
            <a:ext cx="952200" cy="261600"/>
          </a:xfrm>
          <a:prstGeom prst="roundRect">
            <a:avLst>
              <a:gd fmla="val 16667" name="adj"/>
            </a:avLst>
          </a:prstGeom>
          <a:solidFill>
            <a:schemeClr val="lt1"/>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100">
                <a:latin typeface="Hanken Grotesk"/>
                <a:ea typeface="Hanken Grotesk"/>
                <a:cs typeface="Hanken Grotesk"/>
                <a:sym typeface="Hanken Grotesk"/>
              </a:rPr>
              <a:t>TCGA-LGG</a:t>
            </a:r>
            <a:endParaRPr b="1" sz="1100">
              <a:latin typeface="Hanken Grotesk"/>
              <a:ea typeface="Hanken Grotesk"/>
              <a:cs typeface="Hanken Grotesk"/>
              <a:sym typeface="Hanken Grotesk"/>
            </a:endParaRPr>
          </a:p>
        </p:txBody>
      </p:sp>
      <p:sp>
        <p:nvSpPr>
          <p:cNvPr id="367" name="Google Shape;367;p47"/>
          <p:cNvSpPr/>
          <p:nvPr/>
        </p:nvSpPr>
        <p:spPr>
          <a:xfrm>
            <a:off x="775000" y="1596413"/>
            <a:ext cx="765300" cy="216300"/>
          </a:xfrm>
          <a:prstGeom prst="roundRect">
            <a:avLst>
              <a:gd fmla="val 16667" name="adj"/>
            </a:avLst>
          </a:prstGeom>
          <a:solidFill>
            <a:schemeClr val="lt1"/>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Hanken Grotesk"/>
                <a:ea typeface="Hanken Grotesk"/>
                <a:cs typeface="Hanken Grotesk"/>
                <a:sym typeface="Hanken Grotesk"/>
              </a:rPr>
              <a:t>CNV</a:t>
            </a:r>
            <a:endParaRPr sz="800">
              <a:latin typeface="Hanken Grotesk"/>
              <a:ea typeface="Hanken Grotesk"/>
              <a:cs typeface="Hanken Grotesk"/>
              <a:sym typeface="Hanken Grotesk"/>
            </a:endParaRPr>
          </a:p>
        </p:txBody>
      </p:sp>
      <p:sp>
        <p:nvSpPr>
          <p:cNvPr id="368" name="Google Shape;368;p47"/>
          <p:cNvSpPr/>
          <p:nvPr/>
        </p:nvSpPr>
        <p:spPr>
          <a:xfrm>
            <a:off x="1994613" y="1273375"/>
            <a:ext cx="1466100" cy="261600"/>
          </a:xfrm>
          <a:prstGeom prst="rect">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100">
                <a:latin typeface="Hanken Grotesk"/>
                <a:ea typeface="Hanken Grotesk"/>
                <a:cs typeface="Hanken Grotesk"/>
                <a:sym typeface="Hanken Grotesk"/>
              </a:rPr>
              <a:t>Step 1</a:t>
            </a:r>
            <a:endParaRPr b="1" sz="1100">
              <a:latin typeface="Hanken Grotesk"/>
              <a:ea typeface="Hanken Grotesk"/>
              <a:cs typeface="Hanken Grotesk"/>
              <a:sym typeface="Hanken Grotesk"/>
            </a:endParaRPr>
          </a:p>
        </p:txBody>
      </p:sp>
      <p:sp>
        <p:nvSpPr>
          <p:cNvPr id="369" name="Google Shape;369;p47"/>
          <p:cNvSpPr/>
          <p:nvPr/>
        </p:nvSpPr>
        <p:spPr>
          <a:xfrm>
            <a:off x="2104261" y="2047225"/>
            <a:ext cx="1246800" cy="434700"/>
          </a:xfrm>
          <a:prstGeom prst="rect">
            <a:avLst/>
          </a:prstGeom>
          <a:solidFill>
            <a:schemeClr val="lt1"/>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latin typeface="Hanken Grotesk"/>
                <a:ea typeface="Hanken Grotesk"/>
                <a:cs typeface="Hanken Grotesk"/>
                <a:sym typeface="Hanken Grotesk"/>
              </a:rPr>
              <a:t>Data cleaning</a:t>
            </a:r>
            <a:endParaRPr sz="1000">
              <a:latin typeface="Hanken Grotesk"/>
              <a:ea typeface="Hanken Grotesk"/>
              <a:cs typeface="Hanken Grotesk"/>
              <a:sym typeface="Hanken Grotesk"/>
            </a:endParaRPr>
          </a:p>
          <a:p>
            <a:pPr indent="0" lvl="0" marL="0" rtl="0" algn="ctr">
              <a:spcBef>
                <a:spcPts val="0"/>
              </a:spcBef>
              <a:spcAft>
                <a:spcPts val="0"/>
              </a:spcAft>
              <a:buNone/>
            </a:pPr>
            <a:r>
              <a:rPr i="1" lang="ko" sz="1000">
                <a:latin typeface="Hanken Grotesk"/>
                <a:ea typeface="Hanken Grotesk"/>
                <a:cs typeface="Hanken Grotesk"/>
                <a:sym typeface="Hanken Grotesk"/>
              </a:rPr>
              <a:t>*Sample filtering</a:t>
            </a:r>
            <a:endParaRPr i="1" sz="1000">
              <a:latin typeface="Hanken Grotesk"/>
              <a:ea typeface="Hanken Grotesk"/>
              <a:cs typeface="Hanken Grotesk"/>
              <a:sym typeface="Hanken Grotesk"/>
            </a:endParaRPr>
          </a:p>
        </p:txBody>
      </p:sp>
      <p:sp>
        <p:nvSpPr>
          <p:cNvPr id="370" name="Google Shape;370;p47"/>
          <p:cNvSpPr/>
          <p:nvPr/>
        </p:nvSpPr>
        <p:spPr>
          <a:xfrm>
            <a:off x="2009600" y="1609750"/>
            <a:ext cx="1466100" cy="36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ko" sz="1100">
                <a:latin typeface="Hanken Grotesk"/>
                <a:ea typeface="Hanken Grotesk"/>
                <a:cs typeface="Hanken Grotesk"/>
                <a:sym typeface="Hanken Grotesk"/>
              </a:rPr>
              <a:t>Intra-cohort preprocessing</a:t>
            </a:r>
            <a:endParaRPr b="1" i="1" sz="1100">
              <a:latin typeface="Hanken Grotesk"/>
              <a:ea typeface="Hanken Grotesk"/>
              <a:cs typeface="Hanken Grotesk"/>
              <a:sym typeface="Hanken Grotesk"/>
            </a:endParaRPr>
          </a:p>
        </p:txBody>
      </p:sp>
      <p:sp>
        <p:nvSpPr>
          <p:cNvPr id="371" name="Google Shape;371;p47"/>
          <p:cNvSpPr/>
          <p:nvPr/>
        </p:nvSpPr>
        <p:spPr>
          <a:xfrm>
            <a:off x="2104250" y="2582650"/>
            <a:ext cx="1246800" cy="744300"/>
          </a:xfrm>
          <a:prstGeom prst="rect">
            <a:avLst/>
          </a:prstGeom>
          <a:solidFill>
            <a:schemeClr val="lt1"/>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latin typeface="Hanken Grotesk"/>
                <a:ea typeface="Hanken Grotesk"/>
                <a:cs typeface="Hanken Grotesk"/>
                <a:sym typeface="Hanken Grotesk"/>
              </a:rPr>
              <a:t>GBM Methylation array integration across platforms (27K &amp; 450K)</a:t>
            </a:r>
            <a:endParaRPr i="1" sz="1000">
              <a:latin typeface="Hanken Grotesk"/>
              <a:ea typeface="Hanken Grotesk"/>
              <a:cs typeface="Hanken Grotesk"/>
              <a:sym typeface="Hanken Grotesk"/>
            </a:endParaRPr>
          </a:p>
        </p:txBody>
      </p:sp>
      <p:sp>
        <p:nvSpPr>
          <p:cNvPr id="372" name="Google Shape;372;p47"/>
          <p:cNvSpPr/>
          <p:nvPr/>
        </p:nvSpPr>
        <p:spPr>
          <a:xfrm>
            <a:off x="3699150" y="1534975"/>
            <a:ext cx="1466100" cy="3070200"/>
          </a:xfrm>
          <a:prstGeom prst="rect">
            <a:avLst/>
          </a:prstGeom>
          <a:solidFill>
            <a:srgbClr val="D9EAD3"/>
          </a:solidFill>
          <a:ln cap="flat" cmpd="sng" w="1905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373" name="Google Shape;373;p47"/>
          <p:cNvSpPr/>
          <p:nvPr/>
        </p:nvSpPr>
        <p:spPr>
          <a:xfrm>
            <a:off x="3699150" y="1273375"/>
            <a:ext cx="1466100" cy="261600"/>
          </a:xfrm>
          <a:prstGeom prst="rect">
            <a:avLst/>
          </a:prstGeom>
          <a:solidFill>
            <a:srgbClr val="B6D7A8"/>
          </a:solidFill>
          <a:ln cap="flat" cmpd="sng" w="1905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100">
                <a:latin typeface="Hanken Grotesk"/>
                <a:ea typeface="Hanken Grotesk"/>
                <a:cs typeface="Hanken Grotesk"/>
                <a:sym typeface="Hanken Grotesk"/>
              </a:rPr>
              <a:t>Step 2</a:t>
            </a:r>
            <a:endParaRPr b="1" sz="1100">
              <a:latin typeface="Hanken Grotesk"/>
              <a:ea typeface="Hanken Grotesk"/>
              <a:cs typeface="Hanken Grotesk"/>
              <a:sym typeface="Hanken Grotesk"/>
            </a:endParaRPr>
          </a:p>
        </p:txBody>
      </p:sp>
      <p:sp>
        <p:nvSpPr>
          <p:cNvPr id="374" name="Google Shape;374;p47"/>
          <p:cNvSpPr/>
          <p:nvPr/>
        </p:nvSpPr>
        <p:spPr>
          <a:xfrm>
            <a:off x="3699150" y="1609750"/>
            <a:ext cx="1466100" cy="36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ko" sz="1100">
                <a:latin typeface="Hanken Grotesk"/>
                <a:ea typeface="Hanken Grotesk"/>
                <a:cs typeface="Hanken Grotesk"/>
                <a:sym typeface="Hanken Grotesk"/>
              </a:rPr>
              <a:t>Inter-cohort preprocessing</a:t>
            </a:r>
            <a:endParaRPr b="1" i="1" sz="1100">
              <a:latin typeface="Hanken Grotesk"/>
              <a:ea typeface="Hanken Grotesk"/>
              <a:cs typeface="Hanken Grotesk"/>
              <a:sym typeface="Hanken Grotesk"/>
            </a:endParaRPr>
          </a:p>
        </p:txBody>
      </p:sp>
      <p:sp>
        <p:nvSpPr>
          <p:cNvPr id="375" name="Google Shape;375;p47"/>
          <p:cNvSpPr/>
          <p:nvPr/>
        </p:nvSpPr>
        <p:spPr>
          <a:xfrm>
            <a:off x="3807438" y="2445838"/>
            <a:ext cx="1245600" cy="434700"/>
          </a:xfrm>
          <a:prstGeom prst="rect">
            <a:avLst/>
          </a:prstGeom>
          <a:solidFill>
            <a:schemeClr val="lt1"/>
          </a:solidFill>
          <a:ln cap="flat" cmpd="sng" w="1905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latin typeface="Hanken Grotesk"/>
                <a:ea typeface="Hanken Grotesk"/>
                <a:cs typeface="Hanken Grotesk"/>
                <a:sym typeface="Hanken Grotesk"/>
              </a:rPr>
              <a:t>Data cleaning</a:t>
            </a:r>
            <a:endParaRPr sz="1000">
              <a:latin typeface="Hanken Grotesk"/>
              <a:ea typeface="Hanken Grotesk"/>
              <a:cs typeface="Hanken Grotesk"/>
              <a:sym typeface="Hanken Grotesk"/>
            </a:endParaRPr>
          </a:p>
          <a:p>
            <a:pPr indent="0" lvl="0" marL="0" rtl="0" algn="ctr">
              <a:spcBef>
                <a:spcPts val="0"/>
              </a:spcBef>
              <a:spcAft>
                <a:spcPts val="0"/>
              </a:spcAft>
              <a:buNone/>
            </a:pPr>
            <a:r>
              <a:rPr i="1" lang="ko" sz="1000">
                <a:latin typeface="Hanken Grotesk"/>
                <a:ea typeface="Hanken Grotesk"/>
                <a:cs typeface="Hanken Grotesk"/>
                <a:sym typeface="Hanken Grotesk"/>
              </a:rPr>
              <a:t>*Feature filtering</a:t>
            </a:r>
            <a:endParaRPr i="1" sz="1000">
              <a:latin typeface="Hanken Grotesk"/>
              <a:ea typeface="Hanken Grotesk"/>
              <a:cs typeface="Hanken Grotesk"/>
              <a:sym typeface="Hanken Grotesk"/>
            </a:endParaRPr>
          </a:p>
        </p:txBody>
      </p:sp>
      <p:sp>
        <p:nvSpPr>
          <p:cNvPr id="376" name="Google Shape;376;p47"/>
          <p:cNvSpPr/>
          <p:nvPr/>
        </p:nvSpPr>
        <p:spPr>
          <a:xfrm>
            <a:off x="3814950" y="2058100"/>
            <a:ext cx="1245600" cy="293700"/>
          </a:xfrm>
          <a:prstGeom prst="rect">
            <a:avLst/>
          </a:prstGeom>
          <a:solidFill>
            <a:schemeClr val="lt1"/>
          </a:solidFill>
          <a:ln cap="flat" cmpd="sng" w="1905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latin typeface="Hanken Grotesk"/>
                <a:ea typeface="Hanken Grotesk"/>
                <a:cs typeface="Hanken Grotesk"/>
                <a:sym typeface="Hanken Grotesk"/>
              </a:rPr>
              <a:t>Data splitting</a:t>
            </a:r>
            <a:endParaRPr i="1" sz="1000">
              <a:latin typeface="Hanken Grotesk"/>
              <a:ea typeface="Hanken Grotesk"/>
              <a:cs typeface="Hanken Grotesk"/>
              <a:sym typeface="Hanken Grotesk"/>
            </a:endParaRPr>
          </a:p>
        </p:txBody>
      </p:sp>
      <p:sp>
        <p:nvSpPr>
          <p:cNvPr id="377" name="Google Shape;377;p47"/>
          <p:cNvSpPr/>
          <p:nvPr/>
        </p:nvSpPr>
        <p:spPr>
          <a:xfrm>
            <a:off x="3814950" y="3747225"/>
            <a:ext cx="1245600" cy="293700"/>
          </a:xfrm>
          <a:prstGeom prst="rect">
            <a:avLst/>
          </a:prstGeom>
          <a:solidFill>
            <a:schemeClr val="lt1"/>
          </a:solidFill>
          <a:ln cap="flat" cmpd="sng" w="1905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latin typeface="Hanken Grotesk"/>
                <a:ea typeface="Hanken Grotesk"/>
                <a:cs typeface="Hanken Grotesk"/>
                <a:sym typeface="Hanken Grotesk"/>
              </a:rPr>
              <a:t>Scaling</a:t>
            </a:r>
            <a:endParaRPr sz="1000">
              <a:latin typeface="Hanken Grotesk"/>
              <a:ea typeface="Hanken Grotesk"/>
              <a:cs typeface="Hanken Grotesk"/>
              <a:sym typeface="Hanken Grotesk"/>
            </a:endParaRPr>
          </a:p>
        </p:txBody>
      </p:sp>
      <p:sp>
        <p:nvSpPr>
          <p:cNvPr id="378" name="Google Shape;378;p47"/>
          <p:cNvSpPr/>
          <p:nvPr/>
        </p:nvSpPr>
        <p:spPr>
          <a:xfrm>
            <a:off x="3814950" y="2974575"/>
            <a:ext cx="1245600" cy="293700"/>
          </a:xfrm>
          <a:prstGeom prst="rect">
            <a:avLst/>
          </a:prstGeom>
          <a:solidFill>
            <a:schemeClr val="lt1"/>
          </a:solidFill>
          <a:ln cap="flat" cmpd="sng" w="1905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latin typeface="Hanken Grotesk"/>
                <a:ea typeface="Hanken Grotesk"/>
                <a:cs typeface="Hanken Grotesk"/>
                <a:sym typeface="Hanken Grotesk"/>
              </a:rPr>
              <a:t>Batch correction</a:t>
            </a:r>
            <a:endParaRPr sz="1000">
              <a:latin typeface="Hanken Grotesk"/>
              <a:ea typeface="Hanken Grotesk"/>
              <a:cs typeface="Hanken Grotesk"/>
              <a:sym typeface="Hanken Grotesk"/>
            </a:endParaRPr>
          </a:p>
        </p:txBody>
      </p:sp>
      <p:sp>
        <p:nvSpPr>
          <p:cNvPr id="379" name="Google Shape;379;p47"/>
          <p:cNvSpPr/>
          <p:nvPr/>
        </p:nvSpPr>
        <p:spPr>
          <a:xfrm>
            <a:off x="3814950" y="3358613"/>
            <a:ext cx="1245600" cy="293700"/>
          </a:xfrm>
          <a:prstGeom prst="rect">
            <a:avLst/>
          </a:prstGeom>
          <a:solidFill>
            <a:schemeClr val="lt1"/>
          </a:solidFill>
          <a:ln cap="flat" cmpd="sng" w="1905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000">
                <a:latin typeface="Hanken Grotesk"/>
                <a:ea typeface="Hanken Grotesk"/>
                <a:cs typeface="Hanken Grotesk"/>
                <a:sym typeface="Hanken Grotesk"/>
              </a:rPr>
              <a:t>Feature selection</a:t>
            </a:r>
            <a:endParaRPr sz="1000">
              <a:latin typeface="Hanken Grotesk"/>
              <a:ea typeface="Hanken Grotesk"/>
              <a:cs typeface="Hanken Grotesk"/>
              <a:sym typeface="Hanken Grotesk"/>
            </a:endParaRPr>
          </a:p>
        </p:txBody>
      </p:sp>
      <p:sp>
        <p:nvSpPr>
          <p:cNvPr id="380" name="Google Shape;380;p47"/>
          <p:cNvSpPr/>
          <p:nvPr/>
        </p:nvSpPr>
        <p:spPr>
          <a:xfrm>
            <a:off x="3809400" y="4135850"/>
            <a:ext cx="1245600" cy="362700"/>
          </a:xfrm>
          <a:prstGeom prst="rect">
            <a:avLst/>
          </a:prstGeom>
          <a:solidFill>
            <a:schemeClr val="lt1"/>
          </a:solidFill>
          <a:ln cap="flat" cmpd="sng" w="1905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latin typeface="Hanken Grotesk"/>
                <a:ea typeface="Hanken Grotesk"/>
                <a:cs typeface="Hanken Grotesk"/>
                <a:sym typeface="Hanken Grotesk"/>
              </a:rPr>
              <a:t>Multi-omics integration</a:t>
            </a:r>
            <a:endParaRPr sz="1000">
              <a:latin typeface="Hanken Grotesk"/>
              <a:ea typeface="Hanken Grotesk"/>
              <a:cs typeface="Hanken Grotesk"/>
              <a:sym typeface="Hanken Grotesk"/>
            </a:endParaRPr>
          </a:p>
        </p:txBody>
      </p:sp>
      <p:sp>
        <p:nvSpPr>
          <p:cNvPr id="381" name="Google Shape;381;p47"/>
          <p:cNvSpPr/>
          <p:nvPr/>
        </p:nvSpPr>
        <p:spPr>
          <a:xfrm>
            <a:off x="5399800" y="1534975"/>
            <a:ext cx="1466100" cy="3070200"/>
          </a:xfrm>
          <a:prstGeom prst="rect">
            <a:avLst/>
          </a:prstGeom>
          <a:solidFill>
            <a:srgbClr val="FFF2CC"/>
          </a:solidFill>
          <a:ln cap="flat" cmpd="sng" w="19050">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382" name="Google Shape;382;p47"/>
          <p:cNvSpPr/>
          <p:nvPr/>
        </p:nvSpPr>
        <p:spPr>
          <a:xfrm>
            <a:off x="5399800" y="1273375"/>
            <a:ext cx="1466100" cy="261600"/>
          </a:xfrm>
          <a:prstGeom prst="rect">
            <a:avLst/>
          </a:prstGeom>
          <a:solidFill>
            <a:srgbClr val="FFE599"/>
          </a:solidFill>
          <a:ln cap="flat" cmpd="sng" w="19050">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100">
                <a:latin typeface="Hanken Grotesk"/>
                <a:ea typeface="Hanken Grotesk"/>
                <a:cs typeface="Hanken Grotesk"/>
                <a:sym typeface="Hanken Grotesk"/>
              </a:rPr>
              <a:t>Step 3</a:t>
            </a:r>
            <a:endParaRPr b="1" sz="1100">
              <a:latin typeface="Hanken Grotesk"/>
              <a:ea typeface="Hanken Grotesk"/>
              <a:cs typeface="Hanken Grotesk"/>
              <a:sym typeface="Hanken Grotesk"/>
            </a:endParaRPr>
          </a:p>
        </p:txBody>
      </p:sp>
      <p:sp>
        <p:nvSpPr>
          <p:cNvPr id="383" name="Google Shape;383;p47"/>
          <p:cNvSpPr/>
          <p:nvPr/>
        </p:nvSpPr>
        <p:spPr>
          <a:xfrm>
            <a:off x="5399800" y="1609750"/>
            <a:ext cx="1466100" cy="36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ko" sz="1100">
                <a:latin typeface="Hanken Grotesk"/>
                <a:ea typeface="Hanken Grotesk"/>
                <a:cs typeface="Hanken Grotesk"/>
                <a:sym typeface="Hanken Grotesk"/>
              </a:rPr>
              <a:t>Data modelling</a:t>
            </a:r>
            <a:endParaRPr b="1" i="1" sz="1100">
              <a:latin typeface="Hanken Grotesk"/>
              <a:ea typeface="Hanken Grotesk"/>
              <a:cs typeface="Hanken Grotesk"/>
              <a:sym typeface="Hanken Grotesk"/>
            </a:endParaRPr>
          </a:p>
        </p:txBody>
      </p:sp>
      <p:sp>
        <p:nvSpPr>
          <p:cNvPr id="384" name="Google Shape;384;p47"/>
          <p:cNvSpPr/>
          <p:nvPr/>
        </p:nvSpPr>
        <p:spPr>
          <a:xfrm>
            <a:off x="5510050" y="2047225"/>
            <a:ext cx="1245600" cy="293700"/>
          </a:xfrm>
          <a:prstGeom prst="rect">
            <a:avLst/>
          </a:prstGeom>
          <a:solidFill>
            <a:schemeClr val="lt1"/>
          </a:solidFill>
          <a:ln cap="flat" cmpd="sng" w="19050">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latin typeface="Hanken Grotesk"/>
                <a:ea typeface="Hanken Grotesk"/>
                <a:cs typeface="Hanken Grotesk"/>
                <a:sym typeface="Hanken Grotesk"/>
              </a:rPr>
              <a:t>Clustering</a:t>
            </a:r>
            <a:endParaRPr i="1" sz="1000">
              <a:latin typeface="Hanken Grotesk"/>
              <a:ea typeface="Hanken Grotesk"/>
              <a:cs typeface="Hanken Grotesk"/>
              <a:sym typeface="Hanken Grotesk"/>
            </a:endParaRPr>
          </a:p>
        </p:txBody>
      </p:sp>
      <p:sp>
        <p:nvSpPr>
          <p:cNvPr id="385" name="Google Shape;385;p47"/>
          <p:cNvSpPr/>
          <p:nvPr/>
        </p:nvSpPr>
        <p:spPr>
          <a:xfrm>
            <a:off x="7100450" y="1534975"/>
            <a:ext cx="1466100" cy="3070200"/>
          </a:xfrm>
          <a:prstGeom prst="rect">
            <a:avLst/>
          </a:prstGeom>
          <a:solidFill>
            <a:srgbClr val="F4CCCC"/>
          </a:solidFill>
          <a:ln cap="flat" cmpd="sng" w="1905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386" name="Google Shape;386;p47"/>
          <p:cNvSpPr/>
          <p:nvPr/>
        </p:nvSpPr>
        <p:spPr>
          <a:xfrm>
            <a:off x="7100450" y="1273375"/>
            <a:ext cx="1466100" cy="261600"/>
          </a:xfrm>
          <a:prstGeom prst="rect">
            <a:avLst/>
          </a:prstGeom>
          <a:solidFill>
            <a:srgbClr val="EA9999"/>
          </a:solidFill>
          <a:ln cap="flat" cmpd="sng" w="1905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100">
                <a:latin typeface="Hanken Grotesk"/>
                <a:ea typeface="Hanken Grotesk"/>
                <a:cs typeface="Hanken Grotesk"/>
                <a:sym typeface="Hanken Grotesk"/>
              </a:rPr>
              <a:t>Step 4</a:t>
            </a:r>
            <a:endParaRPr b="1" sz="1100">
              <a:latin typeface="Hanken Grotesk"/>
              <a:ea typeface="Hanken Grotesk"/>
              <a:cs typeface="Hanken Grotesk"/>
              <a:sym typeface="Hanken Grotesk"/>
            </a:endParaRPr>
          </a:p>
        </p:txBody>
      </p:sp>
      <p:sp>
        <p:nvSpPr>
          <p:cNvPr id="387" name="Google Shape;387;p47"/>
          <p:cNvSpPr/>
          <p:nvPr/>
        </p:nvSpPr>
        <p:spPr>
          <a:xfrm>
            <a:off x="7100450" y="1609750"/>
            <a:ext cx="1466100" cy="36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ko" sz="1100">
                <a:latin typeface="Hanken Grotesk"/>
                <a:ea typeface="Hanken Grotesk"/>
                <a:cs typeface="Hanken Grotesk"/>
                <a:sym typeface="Hanken Grotesk"/>
              </a:rPr>
              <a:t>Biological interpretation</a:t>
            </a:r>
            <a:endParaRPr b="1" i="1" sz="1100">
              <a:latin typeface="Hanken Grotesk"/>
              <a:ea typeface="Hanken Grotesk"/>
              <a:cs typeface="Hanken Grotesk"/>
              <a:sym typeface="Hanken Grotesk"/>
            </a:endParaRPr>
          </a:p>
        </p:txBody>
      </p:sp>
      <p:sp>
        <p:nvSpPr>
          <p:cNvPr id="388" name="Google Shape;388;p47"/>
          <p:cNvSpPr/>
          <p:nvPr/>
        </p:nvSpPr>
        <p:spPr>
          <a:xfrm>
            <a:off x="7210700" y="2047225"/>
            <a:ext cx="1245600" cy="293700"/>
          </a:xfrm>
          <a:prstGeom prst="rect">
            <a:avLst/>
          </a:prstGeom>
          <a:solidFill>
            <a:schemeClr val="lt1"/>
          </a:solidFill>
          <a:ln cap="flat" cmpd="sng" w="1905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latin typeface="Hanken Grotesk"/>
                <a:ea typeface="Hanken Grotesk"/>
                <a:cs typeface="Hanken Grotesk"/>
                <a:sym typeface="Hanken Grotesk"/>
              </a:rPr>
              <a:t>Cluster annotation</a:t>
            </a:r>
            <a:endParaRPr i="1" sz="1000">
              <a:latin typeface="Hanken Grotesk"/>
              <a:ea typeface="Hanken Grotesk"/>
              <a:cs typeface="Hanken Grotesk"/>
              <a:sym typeface="Hanken Grotesk"/>
            </a:endParaRPr>
          </a:p>
        </p:txBody>
      </p:sp>
      <p:sp>
        <p:nvSpPr>
          <p:cNvPr id="389" name="Google Shape;389;p47"/>
          <p:cNvSpPr/>
          <p:nvPr/>
        </p:nvSpPr>
        <p:spPr>
          <a:xfrm>
            <a:off x="5519175" y="2444475"/>
            <a:ext cx="1245600" cy="434700"/>
          </a:xfrm>
          <a:prstGeom prst="rect">
            <a:avLst/>
          </a:prstGeom>
          <a:solidFill>
            <a:schemeClr val="lt1"/>
          </a:solidFill>
          <a:ln cap="flat" cmpd="sng" w="19050">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latin typeface="Hanken Grotesk"/>
                <a:ea typeface="Hanken Grotesk"/>
                <a:cs typeface="Hanken Grotesk"/>
                <a:sym typeface="Hanken Grotesk"/>
              </a:rPr>
              <a:t>Cluster-specific classification</a:t>
            </a:r>
            <a:endParaRPr i="1" sz="1000">
              <a:latin typeface="Hanken Grotesk"/>
              <a:ea typeface="Hanken Grotesk"/>
              <a:cs typeface="Hanken Grotesk"/>
              <a:sym typeface="Hanken Grotesk"/>
            </a:endParaRPr>
          </a:p>
        </p:txBody>
      </p:sp>
      <p:sp>
        <p:nvSpPr>
          <p:cNvPr id="390" name="Google Shape;390;p47"/>
          <p:cNvSpPr/>
          <p:nvPr/>
        </p:nvSpPr>
        <p:spPr>
          <a:xfrm>
            <a:off x="5519175" y="2982725"/>
            <a:ext cx="1245600" cy="293700"/>
          </a:xfrm>
          <a:prstGeom prst="rect">
            <a:avLst/>
          </a:prstGeom>
          <a:solidFill>
            <a:schemeClr val="lt1"/>
          </a:solidFill>
          <a:ln cap="flat" cmpd="sng" w="19050">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latin typeface="Hanken Grotesk"/>
                <a:ea typeface="Hanken Grotesk"/>
                <a:cs typeface="Hanken Grotesk"/>
                <a:sym typeface="Hanken Grotesk"/>
              </a:rPr>
              <a:t>Model evaluation</a:t>
            </a:r>
            <a:endParaRPr i="1" sz="1000">
              <a:latin typeface="Hanken Grotesk"/>
              <a:ea typeface="Hanken Grotesk"/>
              <a:cs typeface="Hanken Grotesk"/>
              <a:sym typeface="Hanken Grotesk"/>
            </a:endParaRPr>
          </a:p>
        </p:txBody>
      </p:sp>
      <p:sp>
        <p:nvSpPr>
          <p:cNvPr id="391" name="Google Shape;391;p47"/>
          <p:cNvSpPr/>
          <p:nvPr/>
        </p:nvSpPr>
        <p:spPr>
          <a:xfrm>
            <a:off x="7210700" y="2442925"/>
            <a:ext cx="1245600" cy="546300"/>
          </a:xfrm>
          <a:prstGeom prst="rect">
            <a:avLst/>
          </a:prstGeom>
          <a:solidFill>
            <a:schemeClr val="lt1"/>
          </a:solidFill>
          <a:ln cap="flat" cmpd="sng" w="1905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latin typeface="Hanken Grotesk"/>
                <a:ea typeface="Hanken Grotesk"/>
                <a:cs typeface="Hanken Grotesk"/>
                <a:sym typeface="Hanken Grotesk"/>
              </a:rPr>
              <a:t>Feature importance analysis</a:t>
            </a:r>
            <a:endParaRPr i="1" sz="1000">
              <a:latin typeface="Hanken Grotesk"/>
              <a:ea typeface="Hanken Grotesk"/>
              <a:cs typeface="Hanken Grotesk"/>
              <a:sym typeface="Hanken Grotesk"/>
            </a:endParaRPr>
          </a:p>
        </p:txBody>
      </p:sp>
      <p:sp>
        <p:nvSpPr>
          <p:cNvPr id="392" name="Google Shape;392;p47"/>
          <p:cNvSpPr/>
          <p:nvPr/>
        </p:nvSpPr>
        <p:spPr>
          <a:xfrm>
            <a:off x="7210700" y="3091225"/>
            <a:ext cx="1245600" cy="293700"/>
          </a:xfrm>
          <a:prstGeom prst="rect">
            <a:avLst/>
          </a:prstGeom>
          <a:solidFill>
            <a:schemeClr val="lt1"/>
          </a:solidFill>
          <a:ln cap="flat" cmpd="sng" w="1905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latin typeface="Hanken Grotesk"/>
                <a:ea typeface="Hanken Grotesk"/>
                <a:cs typeface="Hanken Grotesk"/>
                <a:sym typeface="Hanken Grotesk"/>
              </a:rPr>
              <a:t>Survival analysis</a:t>
            </a:r>
            <a:endParaRPr i="1" sz="1000">
              <a:latin typeface="Hanken Grotesk"/>
              <a:ea typeface="Hanken Grotesk"/>
              <a:cs typeface="Hanken Grotesk"/>
              <a:sym typeface="Hanken Grotesk"/>
            </a:endParaRPr>
          </a:p>
        </p:txBody>
      </p:sp>
      <p:sp>
        <p:nvSpPr>
          <p:cNvPr id="393" name="Google Shape;393;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Overview of Our Project</a:t>
            </a:r>
            <a:endParaRPr/>
          </a:p>
        </p:txBody>
      </p:sp>
      <p:sp>
        <p:nvSpPr>
          <p:cNvPr id="394" name="Google Shape;394;p47"/>
          <p:cNvSpPr/>
          <p:nvPr/>
        </p:nvSpPr>
        <p:spPr>
          <a:xfrm>
            <a:off x="775150" y="1849136"/>
            <a:ext cx="765300" cy="216300"/>
          </a:xfrm>
          <a:prstGeom prst="roundRect">
            <a:avLst>
              <a:gd fmla="val 16667" name="adj"/>
            </a:avLst>
          </a:prstGeom>
          <a:solidFill>
            <a:schemeClr val="lt1"/>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Hanken Grotesk"/>
                <a:ea typeface="Hanken Grotesk"/>
                <a:cs typeface="Hanken Grotesk"/>
                <a:sym typeface="Hanken Grotesk"/>
              </a:rPr>
              <a:t>Methylation</a:t>
            </a:r>
            <a:endParaRPr sz="800">
              <a:latin typeface="Hanken Grotesk"/>
              <a:ea typeface="Hanken Grotesk"/>
              <a:cs typeface="Hanken Grotesk"/>
              <a:sym typeface="Hanken Grotesk"/>
            </a:endParaRPr>
          </a:p>
        </p:txBody>
      </p:sp>
      <p:sp>
        <p:nvSpPr>
          <p:cNvPr id="395" name="Google Shape;395;p47"/>
          <p:cNvSpPr/>
          <p:nvPr/>
        </p:nvSpPr>
        <p:spPr>
          <a:xfrm>
            <a:off x="775150" y="2101826"/>
            <a:ext cx="765300" cy="216300"/>
          </a:xfrm>
          <a:prstGeom prst="roundRect">
            <a:avLst>
              <a:gd fmla="val 16667" name="adj"/>
            </a:avLst>
          </a:prstGeom>
          <a:solidFill>
            <a:schemeClr val="lt1"/>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Hanken Grotesk"/>
                <a:ea typeface="Hanken Grotesk"/>
                <a:cs typeface="Hanken Grotesk"/>
                <a:sym typeface="Hanken Grotesk"/>
              </a:rPr>
              <a:t>RNAseq</a:t>
            </a:r>
            <a:endParaRPr sz="800">
              <a:latin typeface="Hanken Grotesk"/>
              <a:ea typeface="Hanken Grotesk"/>
              <a:cs typeface="Hanken Grotesk"/>
              <a:sym typeface="Hanken Grotesk"/>
            </a:endParaRPr>
          </a:p>
        </p:txBody>
      </p:sp>
      <p:sp>
        <p:nvSpPr>
          <p:cNvPr id="396" name="Google Shape;396;p47"/>
          <p:cNvSpPr/>
          <p:nvPr/>
        </p:nvSpPr>
        <p:spPr>
          <a:xfrm>
            <a:off x="775150" y="2354519"/>
            <a:ext cx="765300" cy="216300"/>
          </a:xfrm>
          <a:prstGeom prst="roundRect">
            <a:avLst>
              <a:gd fmla="val 16667" name="adj"/>
            </a:avLst>
          </a:prstGeom>
          <a:solidFill>
            <a:schemeClr val="lt1"/>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Hanken Grotesk"/>
                <a:ea typeface="Hanken Grotesk"/>
                <a:cs typeface="Hanken Grotesk"/>
                <a:sym typeface="Hanken Grotesk"/>
              </a:rPr>
              <a:t>Protein</a:t>
            </a:r>
            <a:endParaRPr sz="800">
              <a:latin typeface="Hanken Grotesk"/>
              <a:ea typeface="Hanken Grotesk"/>
              <a:cs typeface="Hanken Grotesk"/>
              <a:sym typeface="Hanken Grotesk"/>
            </a:endParaRPr>
          </a:p>
        </p:txBody>
      </p:sp>
      <p:sp>
        <p:nvSpPr>
          <p:cNvPr id="397" name="Google Shape;397;p47"/>
          <p:cNvSpPr/>
          <p:nvPr/>
        </p:nvSpPr>
        <p:spPr>
          <a:xfrm>
            <a:off x="775150" y="2607220"/>
            <a:ext cx="765300" cy="216300"/>
          </a:xfrm>
          <a:prstGeom prst="roundRect">
            <a:avLst>
              <a:gd fmla="val 16667" name="adj"/>
            </a:avLst>
          </a:prstGeom>
          <a:solidFill>
            <a:schemeClr val="lt1"/>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Hanken Grotesk"/>
                <a:ea typeface="Hanken Grotesk"/>
                <a:cs typeface="Hanken Grotesk"/>
                <a:sym typeface="Hanken Grotesk"/>
              </a:rPr>
              <a:t>SNV</a:t>
            </a:r>
            <a:endParaRPr sz="800">
              <a:latin typeface="Hanken Grotesk"/>
              <a:ea typeface="Hanken Grotesk"/>
              <a:cs typeface="Hanken Grotesk"/>
              <a:sym typeface="Hanken Grotesk"/>
            </a:endParaRPr>
          </a:p>
        </p:txBody>
      </p:sp>
      <p:sp>
        <p:nvSpPr>
          <p:cNvPr id="398" name="Google Shape;398;p47"/>
          <p:cNvSpPr/>
          <p:nvPr/>
        </p:nvSpPr>
        <p:spPr>
          <a:xfrm>
            <a:off x="559150" y="3121950"/>
            <a:ext cx="1197000" cy="1495500"/>
          </a:xfrm>
          <a:prstGeom prst="roundRect">
            <a:avLst>
              <a:gd fmla="val 16667" name="adj"/>
            </a:avLst>
          </a:prstGeom>
          <a:solidFill>
            <a:srgbClr val="F3F3F3"/>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Hanken Grotesk"/>
              <a:ea typeface="Hanken Grotesk"/>
              <a:cs typeface="Hanken Grotesk"/>
              <a:sym typeface="Hanken Grotesk"/>
            </a:endParaRPr>
          </a:p>
        </p:txBody>
      </p:sp>
      <p:sp>
        <p:nvSpPr>
          <p:cNvPr id="399" name="Google Shape;399;p47"/>
          <p:cNvSpPr/>
          <p:nvPr/>
        </p:nvSpPr>
        <p:spPr>
          <a:xfrm>
            <a:off x="681525" y="2989225"/>
            <a:ext cx="952200" cy="261600"/>
          </a:xfrm>
          <a:prstGeom prst="roundRect">
            <a:avLst>
              <a:gd fmla="val 16667" name="adj"/>
            </a:avLst>
          </a:prstGeom>
          <a:solidFill>
            <a:schemeClr val="lt1"/>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100">
                <a:latin typeface="Hanken Grotesk"/>
                <a:ea typeface="Hanken Grotesk"/>
                <a:cs typeface="Hanken Grotesk"/>
                <a:sym typeface="Hanken Grotesk"/>
              </a:rPr>
              <a:t>TCGA-GBM</a:t>
            </a:r>
            <a:endParaRPr b="1" sz="1100">
              <a:latin typeface="Hanken Grotesk"/>
              <a:ea typeface="Hanken Grotesk"/>
              <a:cs typeface="Hanken Grotesk"/>
              <a:sym typeface="Hanken Grotesk"/>
            </a:endParaRPr>
          </a:p>
        </p:txBody>
      </p:sp>
      <p:sp>
        <p:nvSpPr>
          <p:cNvPr id="400" name="Google Shape;400;p47"/>
          <p:cNvSpPr/>
          <p:nvPr/>
        </p:nvSpPr>
        <p:spPr>
          <a:xfrm>
            <a:off x="774975" y="3312263"/>
            <a:ext cx="765300" cy="216300"/>
          </a:xfrm>
          <a:prstGeom prst="roundRect">
            <a:avLst>
              <a:gd fmla="val 16667" name="adj"/>
            </a:avLst>
          </a:prstGeom>
          <a:solidFill>
            <a:schemeClr val="lt1"/>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Hanken Grotesk"/>
                <a:ea typeface="Hanken Grotesk"/>
                <a:cs typeface="Hanken Grotesk"/>
                <a:sym typeface="Hanken Grotesk"/>
              </a:rPr>
              <a:t>CNV</a:t>
            </a:r>
            <a:endParaRPr sz="800">
              <a:latin typeface="Hanken Grotesk"/>
              <a:ea typeface="Hanken Grotesk"/>
              <a:cs typeface="Hanken Grotesk"/>
              <a:sym typeface="Hanken Grotesk"/>
            </a:endParaRPr>
          </a:p>
        </p:txBody>
      </p:sp>
      <p:sp>
        <p:nvSpPr>
          <p:cNvPr id="401" name="Google Shape;401;p47"/>
          <p:cNvSpPr/>
          <p:nvPr/>
        </p:nvSpPr>
        <p:spPr>
          <a:xfrm>
            <a:off x="775125" y="3564986"/>
            <a:ext cx="765300" cy="216300"/>
          </a:xfrm>
          <a:prstGeom prst="roundRect">
            <a:avLst>
              <a:gd fmla="val 16667" name="adj"/>
            </a:avLst>
          </a:prstGeom>
          <a:solidFill>
            <a:schemeClr val="lt1"/>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Hanken Grotesk"/>
                <a:ea typeface="Hanken Grotesk"/>
                <a:cs typeface="Hanken Grotesk"/>
                <a:sym typeface="Hanken Grotesk"/>
              </a:rPr>
              <a:t>Methylation</a:t>
            </a:r>
            <a:endParaRPr sz="800">
              <a:latin typeface="Hanken Grotesk"/>
              <a:ea typeface="Hanken Grotesk"/>
              <a:cs typeface="Hanken Grotesk"/>
              <a:sym typeface="Hanken Grotesk"/>
            </a:endParaRPr>
          </a:p>
        </p:txBody>
      </p:sp>
      <p:sp>
        <p:nvSpPr>
          <p:cNvPr id="402" name="Google Shape;402;p47"/>
          <p:cNvSpPr/>
          <p:nvPr/>
        </p:nvSpPr>
        <p:spPr>
          <a:xfrm>
            <a:off x="775125" y="3817676"/>
            <a:ext cx="765300" cy="216300"/>
          </a:xfrm>
          <a:prstGeom prst="roundRect">
            <a:avLst>
              <a:gd fmla="val 16667" name="adj"/>
            </a:avLst>
          </a:prstGeom>
          <a:solidFill>
            <a:schemeClr val="lt1"/>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Hanken Grotesk"/>
                <a:ea typeface="Hanken Grotesk"/>
                <a:cs typeface="Hanken Grotesk"/>
                <a:sym typeface="Hanken Grotesk"/>
              </a:rPr>
              <a:t>RNAseq</a:t>
            </a:r>
            <a:endParaRPr sz="800">
              <a:latin typeface="Hanken Grotesk"/>
              <a:ea typeface="Hanken Grotesk"/>
              <a:cs typeface="Hanken Grotesk"/>
              <a:sym typeface="Hanken Grotesk"/>
            </a:endParaRPr>
          </a:p>
        </p:txBody>
      </p:sp>
      <p:sp>
        <p:nvSpPr>
          <p:cNvPr id="403" name="Google Shape;403;p47"/>
          <p:cNvSpPr/>
          <p:nvPr/>
        </p:nvSpPr>
        <p:spPr>
          <a:xfrm>
            <a:off x="775125" y="4070369"/>
            <a:ext cx="765300" cy="216300"/>
          </a:xfrm>
          <a:prstGeom prst="roundRect">
            <a:avLst>
              <a:gd fmla="val 16667" name="adj"/>
            </a:avLst>
          </a:prstGeom>
          <a:solidFill>
            <a:schemeClr val="lt1"/>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Hanken Grotesk"/>
                <a:ea typeface="Hanken Grotesk"/>
                <a:cs typeface="Hanken Grotesk"/>
                <a:sym typeface="Hanken Grotesk"/>
              </a:rPr>
              <a:t>Protein</a:t>
            </a:r>
            <a:endParaRPr sz="800">
              <a:latin typeface="Hanken Grotesk"/>
              <a:ea typeface="Hanken Grotesk"/>
              <a:cs typeface="Hanken Grotesk"/>
              <a:sym typeface="Hanken Grotesk"/>
            </a:endParaRPr>
          </a:p>
        </p:txBody>
      </p:sp>
      <p:sp>
        <p:nvSpPr>
          <p:cNvPr id="404" name="Google Shape;404;p47"/>
          <p:cNvSpPr/>
          <p:nvPr/>
        </p:nvSpPr>
        <p:spPr>
          <a:xfrm>
            <a:off x="775125" y="4323070"/>
            <a:ext cx="765300" cy="216300"/>
          </a:xfrm>
          <a:prstGeom prst="roundRect">
            <a:avLst>
              <a:gd fmla="val 16667" name="adj"/>
            </a:avLst>
          </a:prstGeom>
          <a:solidFill>
            <a:schemeClr val="lt1"/>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Hanken Grotesk"/>
                <a:ea typeface="Hanken Grotesk"/>
                <a:cs typeface="Hanken Grotesk"/>
                <a:sym typeface="Hanken Grotesk"/>
              </a:rPr>
              <a:t>SNV</a:t>
            </a:r>
            <a:endParaRPr sz="800">
              <a:latin typeface="Hanken Grotesk"/>
              <a:ea typeface="Hanken Grotesk"/>
              <a:cs typeface="Hanken Grotesk"/>
              <a:sym typeface="Hanken Grotesk"/>
            </a:endParaRPr>
          </a:p>
        </p:txBody>
      </p:sp>
      <p:sp>
        <p:nvSpPr>
          <p:cNvPr id="405" name="Google Shape;405;p47"/>
          <p:cNvSpPr/>
          <p:nvPr/>
        </p:nvSpPr>
        <p:spPr>
          <a:xfrm>
            <a:off x="2104250" y="3937150"/>
            <a:ext cx="1246800" cy="546300"/>
          </a:xfrm>
          <a:prstGeom prst="rect">
            <a:avLst/>
          </a:prstGeom>
          <a:solidFill>
            <a:schemeClr val="lt1"/>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latin typeface="Hanken Grotesk"/>
                <a:ea typeface="Hanken Grotesk"/>
                <a:cs typeface="Hanken Grotesk"/>
                <a:sym typeface="Hanken Grotesk"/>
              </a:rPr>
              <a:t>Layer-wise LGG-GBM integration</a:t>
            </a:r>
            <a:endParaRPr i="1" sz="1000">
              <a:latin typeface="Hanken Grotesk"/>
              <a:ea typeface="Hanken Grotesk"/>
              <a:cs typeface="Hanken Grotesk"/>
              <a:sym typeface="Hanken Grotesk"/>
            </a:endParaRPr>
          </a:p>
        </p:txBody>
      </p:sp>
      <p:cxnSp>
        <p:nvCxnSpPr>
          <p:cNvPr id="406" name="Google Shape;406;p47"/>
          <p:cNvCxnSpPr>
            <a:stCxn id="371" idx="2"/>
            <a:endCxn id="405" idx="0"/>
          </p:cNvCxnSpPr>
          <p:nvPr/>
        </p:nvCxnSpPr>
        <p:spPr>
          <a:xfrm>
            <a:off x="2727650" y="3326950"/>
            <a:ext cx="0" cy="610200"/>
          </a:xfrm>
          <a:prstGeom prst="straightConnector1">
            <a:avLst/>
          </a:prstGeom>
          <a:noFill/>
          <a:ln cap="flat" cmpd="sng" w="19050">
            <a:solidFill>
              <a:schemeClr val="accent1"/>
            </a:solidFill>
            <a:prstDash val="solid"/>
            <a:round/>
            <a:headEnd len="med" w="med" type="none"/>
            <a:tailEnd len="med" w="med" type="triangle"/>
          </a:ln>
        </p:spPr>
      </p:cxnSp>
      <p:cxnSp>
        <p:nvCxnSpPr>
          <p:cNvPr id="407" name="Google Shape;407;p47"/>
          <p:cNvCxnSpPr>
            <a:stCxn id="405" idx="3"/>
            <a:endCxn id="376" idx="1"/>
          </p:cNvCxnSpPr>
          <p:nvPr/>
        </p:nvCxnSpPr>
        <p:spPr>
          <a:xfrm flipH="1" rot="10800000">
            <a:off x="3351050" y="2205100"/>
            <a:ext cx="463800" cy="2005200"/>
          </a:xfrm>
          <a:prstGeom prst="bentConnector3">
            <a:avLst>
              <a:gd fmla="val 50013" name="adj1"/>
            </a:avLst>
          </a:prstGeom>
          <a:noFill/>
          <a:ln cap="flat" cmpd="sng" w="19050">
            <a:solidFill>
              <a:schemeClr val="accent1"/>
            </a:solidFill>
            <a:prstDash val="solid"/>
            <a:round/>
            <a:headEnd len="med" w="med" type="none"/>
            <a:tailEnd len="med" w="med" type="triangle"/>
          </a:ln>
        </p:spPr>
      </p:cxnSp>
      <p:cxnSp>
        <p:nvCxnSpPr>
          <p:cNvPr id="408" name="Google Shape;408;p47"/>
          <p:cNvCxnSpPr>
            <a:stCxn id="399" idx="3"/>
            <a:endCxn id="369" idx="1"/>
          </p:cNvCxnSpPr>
          <p:nvPr/>
        </p:nvCxnSpPr>
        <p:spPr>
          <a:xfrm flipH="1" rot="10800000">
            <a:off x="1633725" y="2264725"/>
            <a:ext cx="470400" cy="855300"/>
          </a:xfrm>
          <a:prstGeom prst="bentConnector3">
            <a:avLst>
              <a:gd fmla="val 50014" name="adj1"/>
            </a:avLst>
          </a:prstGeom>
          <a:noFill/>
          <a:ln cap="flat" cmpd="sng" w="19050">
            <a:solidFill>
              <a:schemeClr val="accent1"/>
            </a:solidFill>
            <a:prstDash val="solid"/>
            <a:round/>
            <a:headEnd len="med" w="med" type="none"/>
            <a:tailEnd len="med" w="med" type="triangle"/>
          </a:ln>
        </p:spPr>
      </p:cxnSp>
      <p:cxnSp>
        <p:nvCxnSpPr>
          <p:cNvPr id="409" name="Google Shape;409;p47"/>
          <p:cNvCxnSpPr>
            <a:stCxn id="366" idx="3"/>
            <a:endCxn id="369" idx="1"/>
          </p:cNvCxnSpPr>
          <p:nvPr/>
        </p:nvCxnSpPr>
        <p:spPr>
          <a:xfrm>
            <a:off x="1633750" y="1404175"/>
            <a:ext cx="470400" cy="860400"/>
          </a:xfrm>
          <a:prstGeom prst="bentConnector3">
            <a:avLst>
              <a:gd fmla="val 50012" name="adj1"/>
            </a:avLst>
          </a:prstGeom>
          <a:noFill/>
          <a:ln cap="flat" cmpd="sng" w="19050">
            <a:solidFill>
              <a:schemeClr val="accent1"/>
            </a:solidFill>
            <a:prstDash val="solid"/>
            <a:round/>
            <a:headEnd len="med" w="med" type="none"/>
            <a:tailEnd len="med" w="med" type="triangle"/>
          </a:ln>
        </p:spPr>
      </p:cxnSp>
      <p:cxnSp>
        <p:nvCxnSpPr>
          <p:cNvPr id="410" name="Google Shape;410;p47"/>
          <p:cNvCxnSpPr>
            <a:stCxn id="380" idx="3"/>
            <a:endCxn id="384" idx="1"/>
          </p:cNvCxnSpPr>
          <p:nvPr/>
        </p:nvCxnSpPr>
        <p:spPr>
          <a:xfrm flipH="1" rot="10800000">
            <a:off x="5055000" y="2194100"/>
            <a:ext cx="455100" cy="2123100"/>
          </a:xfrm>
          <a:prstGeom prst="bentConnector3">
            <a:avLst>
              <a:gd fmla="val 49993" name="adj1"/>
            </a:avLst>
          </a:prstGeom>
          <a:noFill/>
          <a:ln cap="flat" cmpd="sng" w="19050">
            <a:solidFill>
              <a:schemeClr val="accent1"/>
            </a:solidFill>
            <a:prstDash val="solid"/>
            <a:round/>
            <a:headEnd len="med" w="med" type="none"/>
            <a:tailEnd len="med" w="med" type="triangle"/>
          </a:ln>
        </p:spPr>
      </p:cxnSp>
      <p:cxnSp>
        <p:nvCxnSpPr>
          <p:cNvPr id="411" name="Google Shape;411;p47"/>
          <p:cNvCxnSpPr>
            <a:stCxn id="390" idx="3"/>
            <a:endCxn id="388" idx="1"/>
          </p:cNvCxnSpPr>
          <p:nvPr/>
        </p:nvCxnSpPr>
        <p:spPr>
          <a:xfrm flipH="1" rot="10800000">
            <a:off x="6764775" y="2194175"/>
            <a:ext cx="445800" cy="935400"/>
          </a:xfrm>
          <a:prstGeom prst="bentConnector3">
            <a:avLst>
              <a:gd fmla="val 50017" name="adj1"/>
            </a:avLst>
          </a:prstGeom>
          <a:noFill/>
          <a:ln cap="flat" cmpd="sng" w="19050">
            <a:solidFill>
              <a:schemeClr val="accent1"/>
            </a:solidFill>
            <a:prstDash val="solid"/>
            <a:round/>
            <a:headEnd len="med" w="med" type="none"/>
            <a:tailEnd len="med" w="med" type="triangle"/>
          </a:ln>
        </p:spPr>
      </p:cxnSp>
      <p:sp>
        <p:nvSpPr>
          <p:cNvPr id="412" name="Google Shape;412;p47"/>
          <p:cNvSpPr/>
          <p:nvPr/>
        </p:nvSpPr>
        <p:spPr>
          <a:xfrm flipH="1" rot="10800000">
            <a:off x="2681750" y="2481925"/>
            <a:ext cx="121800" cy="99300"/>
          </a:xfrm>
          <a:prstGeom prst="triangle">
            <a:avLst>
              <a:gd fmla="val 50000" name="adj"/>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413" name="Google Shape;413;p47"/>
          <p:cNvSpPr/>
          <p:nvPr/>
        </p:nvSpPr>
        <p:spPr>
          <a:xfrm flipH="1" rot="10800000">
            <a:off x="4379874" y="2353975"/>
            <a:ext cx="110100" cy="89700"/>
          </a:xfrm>
          <a:prstGeom prst="triangle">
            <a:avLst>
              <a:gd fmla="val 50000" name="adj"/>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414" name="Google Shape;414;p47"/>
          <p:cNvSpPr/>
          <p:nvPr/>
        </p:nvSpPr>
        <p:spPr>
          <a:xfrm flipH="1" rot="10800000">
            <a:off x="4379874" y="2874925"/>
            <a:ext cx="110100" cy="89700"/>
          </a:xfrm>
          <a:prstGeom prst="triangle">
            <a:avLst>
              <a:gd fmla="val 50000" name="adj"/>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415" name="Google Shape;415;p47"/>
          <p:cNvSpPr/>
          <p:nvPr/>
        </p:nvSpPr>
        <p:spPr>
          <a:xfrm flipH="1" rot="10800000">
            <a:off x="4379874" y="3269038"/>
            <a:ext cx="110100" cy="89700"/>
          </a:xfrm>
          <a:prstGeom prst="triangle">
            <a:avLst>
              <a:gd fmla="val 50000" name="adj"/>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416" name="Google Shape;416;p47"/>
          <p:cNvSpPr/>
          <p:nvPr/>
        </p:nvSpPr>
        <p:spPr>
          <a:xfrm flipH="1" rot="10800000">
            <a:off x="4379874" y="3657200"/>
            <a:ext cx="110100" cy="89700"/>
          </a:xfrm>
          <a:prstGeom prst="triangle">
            <a:avLst>
              <a:gd fmla="val 50000" name="adj"/>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417" name="Google Shape;417;p47"/>
          <p:cNvSpPr/>
          <p:nvPr/>
        </p:nvSpPr>
        <p:spPr>
          <a:xfrm flipH="1" rot="10800000">
            <a:off x="4382699" y="4045350"/>
            <a:ext cx="110100" cy="89700"/>
          </a:xfrm>
          <a:prstGeom prst="triangle">
            <a:avLst>
              <a:gd fmla="val 50000" name="adj"/>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418" name="Google Shape;418;p47"/>
          <p:cNvSpPr/>
          <p:nvPr/>
        </p:nvSpPr>
        <p:spPr>
          <a:xfrm flipH="1" rot="10800000">
            <a:off x="6082386" y="2347850"/>
            <a:ext cx="110100" cy="89700"/>
          </a:xfrm>
          <a:prstGeom prst="triangle">
            <a:avLst>
              <a:gd fmla="val 50000" name="adj"/>
            </a:avLst>
          </a:prstGeom>
          <a:solidFill>
            <a:srgbClr val="FFE599"/>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419" name="Google Shape;419;p47"/>
          <p:cNvSpPr/>
          <p:nvPr/>
        </p:nvSpPr>
        <p:spPr>
          <a:xfrm flipH="1" rot="10800000">
            <a:off x="6082386" y="2886100"/>
            <a:ext cx="110100" cy="89700"/>
          </a:xfrm>
          <a:prstGeom prst="triangle">
            <a:avLst>
              <a:gd fmla="val 50000" name="adj"/>
            </a:avLst>
          </a:prstGeom>
          <a:solidFill>
            <a:srgbClr val="FFE599"/>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420" name="Google Shape;420;p47"/>
          <p:cNvSpPr/>
          <p:nvPr/>
        </p:nvSpPr>
        <p:spPr>
          <a:xfrm flipH="1" rot="10800000">
            <a:off x="7809061" y="2347075"/>
            <a:ext cx="110100" cy="89700"/>
          </a:xfrm>
          <a:prstGeom prst="triangle">
            <a:avLst>
              <a:gd fmla="val 50000" name="adj"/>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421" name="Google Shape;421;p47"/>
          <p:cNvSpPr/>
          <p:nvPr/>
        </p:nvSpPr>
        <p:spPr>
          <a:xfrm flipH="1" rot="10800000">
            <a:off x="7809061" y="2995375"/>
            <a:ext cx="110100" cy="89700"/>
          </a:xfrm>
          <a:prstGeom prst="triangle">
            <a:avLst>
              <a:gd fmla="val 50000" name="adj"/>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92"/>
          <p:cNvSpPr txBox="1"/>
          <p:nvPr>
            <p:ph idx="1" type="body"/>
          </p:nvPr>
        </p:nvSpPr>
        <p:spPr>
          <a:xfrm>
            <a:off x="720000" y="1379225"/>
            <a:ext cx="7704000" cy="306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ko"/>
              <a:t>HM27</a:t>
            </a:r>
            <a:endParaRPr/>
          </a:p>
          <a:p>
            <a:pPr indent="-317500" lvl="0" marL="457200" rtl="0" algn="l">
              <a:spcBef>
                <a:spcPts val="0"/>
              </a:spcBef>
              <a:spcAft>
                <a:spcPts val="0"/>
              </a:spcAft>
              <a:buSzPts val="1400"/>
              <a:buChar char="●"/>
            </a:pPr>
            <a:r>
              <a:rPr lang="ko"/>
              <a:t>HM450</a:t>
            </a:r>
            <a:endParaRPr/>
          </a:p>
          <a:p>
            <a:pPr indent="-317500" lvl="0" marL="457200" rtl="0" algn="l">
              <a:spcBef>
                <a:spcPts val="0"/>
              </a:spcBef>
              <a:spcAft>
                <a:spcPts val="0"/>
              </a:spcAft>
              <a:buSzPts val="1400"/>
              <a:buChar char="●"/>
            </a:pPr>
            <a:r>
              <a:rPr lang="ko"/>
              <a:t>EPIC</a:t>
            </a:r>
            <a:endParaRPr/>
          </a:p>
          <a:p>
            <a:pPr indent="0" lvl="0" marL="0" rtl="0" algn="l">
              <a:lnSpc>
                <a:spcPct val="120000"/>
              </a:lnSpc>
              <a:spcBef>
                <a:spcPts val="0"/>
              </a:spcBef>
              <a:spcAft>
                <a:spcPts val="0"/>
              </a:spcAft>
              <a:buNone/>
            </a:pPr>
            <a:r>
              <a:t/>
            </a:r>
            <a:endParaRPr>
              <a:solidFill>
                <a:srgbClr val="000000"/>
              </a:solidFill>
              <a:highlight>
                <a:srgbClr val="FFFFFF"/>
              </a:highlight>
            </a:endParaRPr>
          </a:p>
          <a:p>
            <a:pPr indent="0" lvl="0" marL="0" rtl="0" algn="l">
              <a:lnSpc>
                <a:spcPct val="120000"/>
              </a:lnSpc>
              <a:spcBef>
                <a:spcPts val="0"/>
              </a:spcBef>
              <a:spcAft>
                <a:spcPts val="0"/>
              </a:spcAft>
              <a:buNone/>
            </a:pPr>
            <a:r>
              <a:t/>
            </a:r>
            <a:endParaRPr>
              <a:solidFill>
                <a:srgbClr val="CC0000"/>
              </a:solidFill>
              <a:highlight>
                <a:srgbClr val="FFFFFF"/>
              </a:highlight>
            </a:endParaRPr>
          </a:p>
        </p:txBody>
      </p:sp>
      <p:sp>
        <p:nvSpPr>
          <p:cNvPr id="882" name="Google Shape;882;p92"/>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1155CC"/>
                </a:solidFill>
                <a:latin typeface="Figtree Black"/>
                <a:ea typeface="Figtree Black"/>
                <a:cs typeface="Figtree Black"/>
                <a:sym typeface="Figtree Black"/>
              </a:rPr>
              <a:t>Intra</a:t>
            </a:r>
            <a:r>
              <a:rPr lang="ko" sz="2800">
                <a:solidFill>
                  <a:srgbClr val="333333"/>
                </a:solidFill>
                <a:latin typeface="Figtree Black"/>
                <a:ea typeface="Figtree Black"/>
                <a:cs typeface="Figtree Black"/>
                <a:sym typeface="Figtree Black"/>
              </a:rPr>
              <a:t>-Cohort Preprocessing</a:t>
            </a:r>
            <a:endParaRPr sz="2800">
              <a:solidFill>
                <a:srgbClr val="333333"/>
              </a:solidFill>
              <a:latin typeface="Figtree Black"/>
              <a:ea typeface="Figtree Black"/>
              <a:cs typeface="Figtree Black"/>
              <a:sym typeface="Figtree Black"/>
            </a:endParaRPr>
          </a:p>
        </p:txBody>
      </p:sp>
      <p:sp>
        <p:nvSpPr>
          <p:cNvPr id="883" name="Google Shape;883;p92"/>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GBM Methylation Array Integration</a:t>
            </a:r>
            <a:endParaRPr b="1" sz="1900">
              <a:solidFill>
                <a:srgbClr val="FF0000"/>
              </a:solidFill>
              <a:latin typeface="Figtree"/>
              <a:ea typeface="Figtree"/>
              <a:cs typeface="Figtree"/>
              <a:sym typeface="Figtree"/>
            </a:endParaRPr>
          </a:p>
        </p:txBody>
      </p:sp>
      <p:pic>
        <p:nvPicPr>
          <p:cNvPr id="884" name="Google Shape;884;p92"/>
          <p:cNvPicPr preferRelativeResize="0"/>
          <p:nvPr/>
        </p:nvPicPr>
        <p:blipFill rotWithShape="1">
          <a:blip r:embed="rId3">
            <a:alphaModFix/>
          </a:blip>
          <a:srcRect b="43445" l="584" r="6711" t="1103"/>
          <a:stretch/>
        </p:blipFill>
        <p:spPr>
          <a:xfrm>
            <a:off x="928325" y="2492175"/>
            <a:ext cx="7373951" cy="1956950"/>
          </a:xfrm>
          <a:prstGeom prst="rect">
            <a:avLst/>
          </a:prstGeom>
          <a:noFill/>
          <a:ln>
            <a:noFill/>
          </a:ln>
        </p:spPr>
      </p:pic>
      <p:sp>
        <p:nvSpPr>
          <p:cNvPr id="885" name="Google Shape;885;p92"/>
          <p:cNvSpPr txBox="1"/>
          <p:nvPr/>
        </p:nvSpPr>
        <p:spPr>
          <a:xfrm>
            <a:off x="4975275" y="4449125"/>
            <a:ext cx="33270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ko" sz="800" u="sng">
                <a:solidFill>
                  <a:schemeClr val="lt2"/>
                </a:solidFill>
                <a:latin typeface="Hanken Grotesk"/>
                <a:ea typeface="Hanken Grotesk"/>
                <a:cs typeface="Hanken Grotesk"/>
                <a:sym typeface="Hanken Grotesk"/>
              </a:rPr>
              <a:t>https://link.springer.com/rwe/10.1007/978-3-319-31143-2_89-2 </a:t>
            </a:r>
            <a:endParaRPr i="1" sz="800" u="sng">
              <a:solidFill>
                <a:schemeClr val="lt2"/>
              </a:solidFill>
              <a:latin typeface="Hanken Grotesk"/>
              <a:ea typeface="Hanken Grotesk"/>
              <a:cs typeface="Hanken Grotesk"/>
              <a:sym typeface="Hanken Grotesk"/>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93"/>
          <p:cNvSpPr txBox="1"/>
          <p:nvPr>
            <p:ph idx="1" type="body"/>
          </p:nvPr>
        </p:nvSpPr>
        <p:spPr>
          <a:xfrm>
            <a:off x="720000" y="1379225"/>
            <a:ext cx="7935000" cy="3453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Hanken Grotesk"/>
              <a:buChar char="●"/>
            </a:pPr>
            <a:r>
              <a:rPr b="1" lang="ko"/>
              <a:t>Data type per each omics layers</a:t>
            </a:r>
            <a:endParaRPr b="1"/>
          </a:p>
          <a:p>
            <a:pPr indent="-317500" lvl="1" marL="914400" rtl="0" algn="l">
              <a:spcBef>
                <a:spcPts val="0"/>
              </a:spcBef>
              <a:spcAft>
                <a:spcPts val="0"/>
              </a:spcAft>
              <a:buSzPts val="1400"/>
              <a:buChar char="○"/>
            </a:pPr>
            <a:r>
              <a:rPr lang="ko"/>
              <a:t>RNA-seq: log₂(CPM + 1)  </a:t>
            </a:r>
            <a:endParaRPr/>
          </a:p>
          <a:p>
            <a:pPr indent="-317500" lvl="1" marL="914400" rtl="0" algn="l">
              <a:spcBef>
                <a:spcPts val="0"/>
              </a:spcBef>
              <a:spcAft>
                <a:spcPts val="0"/>
              </a:spcAft>
              <a:buSzPts val="1400"/>
              <a:buChar char="○"/>
            </a:pPr>
            <a:r>
              <a:rPr lang="ko"/>
              <a:t>Methylation: M-value</a:t>
            </a:r>
            <a:endParaRPr/>
          </a:p>
          <a:p>
            <a:pPr indent="-317500" lvl="1" marL="914400" rtl="0" algn="l">
              <a:spcBef>
                <a:spcPts val="0"/>
              </a:spcBef>
              <a:spcAft>
                <a:spcPts val="0"/>
              </a:spcAft>
              <a:buSzPts val="1400"/>
              <a:buChar char="○"/>
            </a:pPr>
            <a:r>
              <a:rPr lang="ko"/>
              <a:t>CNV: Absolute copy number values </a:t>
            </a:r>
            <a:endParaRPr/>
          </a:p>
          <a:p>
            <a:pPr indent="-317500" lvl="1" marL="914400" rtl="0" algn="l">
              <a:spcBef>
                <a:spcPts val="0"/>
              </a:spcBef>
              <a:spcAft>
                <a:spcPts val="0"/>
              </a:spcAft>
              <a:buSzPts val="1400"/>
              <a:buChar char="○"/>
            </a:pPr>
            <a:r>
              <a:rPr lang="ko"/>
              <a:t>Protein: Normalized RPPA values </a:t>
            </a:r>
            <a:endParaRPr/>
          </a:p>
          <a:p>
            <a:pPr indent="-317500" lvl="1" marL="914400" rtl="0" algn="l">
              <a:spcBef>
                <a:spcPts val="0"/>
              </a:spcBef>
              <a:spcAft>
                <a:spcPts val="0"/>
              </a:spcAft>
              <a:buSzPts val="1400"/>
              <a:buChar char="○"/>
            </a:pPr>
            <a:r>
              <a:rPr lang="ko"/>
              <a:t>SNV: Variant allele frequency (VAF) scores</a:t>
            </a:r>
            <a:endParaRPr b="1"/>
          </a:p>
          <a:p>
            <a:pPr indent="0" lvl="0" marL="0" rtl="0" algn="l">
              <a:spcBef>
                <a:spcPts val="0"/>
              </a:spcBef>
              <a:spcAft>
                <a:spcPts val="0"/>
              </a:spcAft>
              <a:buNone/>
            </a:pPr>
            <a:r>
              <a:t/>
            </a:r>
            <a:endParaRPr/>
          </a:p>
        </p:txBody>
      </p:sp>
      <p:sp>
        <p:nvSpPr>
          <p:cNvPr id="891" name="Google Shape;891;p93"/>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Feature Selection</a:t>
            </a:r>
            <a:endParaRPr b="1" sz="1900">
              <a:solidFill>
                <a:srgbClr val="FF0000"/>
              </a:solidFill>
              <a:latin typeface="Figtree"/>
              <a:ea typeface="Figtree"/>
              <a:cs typeface="Figtree"/>
              <a:sym typeface="Figtree"/>
            </a:endParaRPr>
          </a:p>
        </p:txBody>
      </p:sp>
      <p:sp>
        <p:nvSpPr>
          <p:cNvPr id="892" name="Google Shape;892;p93"/>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CC0000"/>
                </a:solidFill>
                <a:latin typeface="Figtree Black"/>
                <a:ea typeface="Figtree Black"/>
                <a:cs typeface="Figtree Black"/>
                <a:sym typeface="Figtree Black"/>
              </a:rPr>
              <a:t>Inter</a:t>
            </a:r>
            <a:r>
              <a:rPr lang="ko" sz="2800">
                <a:solidFill>
                  <a:srgbClr val="333333"/>
                </a:solidFill>
                <a:latin typeface="Figtree Black"/>
                <a:ea typeface="Figtree Black"/>
                <a:cs typeface="Figtree Black"/>
                <a:sym typeface="Figtree Black"/>
              </a:rPr>
              <a:t>-Cohort Preprocessing</a:t>
            </a:r>
            <a:endParaRPr sz="2800">
              <a:solidFill>
                <a:srgbClr val="333333"/>
              </a:solidFill>
              <a:latin typeface="Figtree Black"/>
              <a:ea typeface="Figtree Black"/>
              <a:cs typeface="Figtree Black"/>
              <a:sym typeface="Figtree Black"/>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94"/>
          <p:cNvSpPr txBox="1"/>
          <p:nvPr>
            <p:ph idx="1" type="body"/>
          </p:nvPr>
        </p:nvSpPr>
        <p:spPr>
          <a:xfrm>
            <a:off x="720000" y="1379225"/>
            <a:ext cx="7935000" cy="3453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Hanken Grotesk"/>
              <a:buChar char="●"/>
            </a:pPr>
            <a:r>
              <a:rPr b="1" lang="ko"/>
              <a:t>Method</a:t>
            </a:r>
            <a:endParaRPr/>
          </a:p>
          <a:p>
            <a:pPr indent="-317500" lvl="1" marL="914400" rtl="0" algn="l">
              <a:spcBef>
                <a:spcPts val="0"/>
              </a:spcBef>
              <a:spcAft>
                <a:spcPts val="0"/>
              </a:spcAft>
              <a:buSzPts val="1400"/>
              <a:buChar char="○"/>
            </a:pPr>
            <a:r>
              <a:rPr lang="ko"/>
              <a:t>LGG and GBM samples were combined to compute </a:t>
            </a:r>
            <a:r>
              <a:rPr b="1" lang="ko"/>
              <a:t>feature-wise variance</a:t>
            </a:r>
            <a:r>
              <a:rPr lang="ko"/>
              <a:t>.</a:t>
            </a:r>
            <a:endParaRPr/>
          </a:p>
          <a:p>
            <a:pPr indent="-317500" lvl="1" marL="914400" rtl="0" algn="l">
              <a:spcBef>
                <a:spcPts val="0"/>
              </a:spcBef>
              <a:spcAft>
                <a:spcPts val="0"/>
              </a:spcAft>
              <a:buSzPts val="1400"/>
              <a:buChar char="○"/>
            </a:pPr>
            <a:r>
              <a:rPr lang="ko"/>
              <a:t>Top </a:t>
            </a:r>
            <a:r>
              <a:rPr b="1" lang="ko"/>
              <a:t>1,000 high-variance features</a:t>
            </a:r>
            <a:r>
              <a:rPr lang="ko"/>
              <a:t> were selected for RNA-seq, CNV, and methylation to ensure balanced contributions in MOFA+.</a:t>
            </a:r>
            <a:endParaRPr/>
          </a:p>
          <a:p>
            <a:pPr indent="-304800" lvl="1" marL="914400" rtl="0" algn="l">
              <a:spcBef>
                <a:spcPts val="0"/>
              </a:spcBef>
              <a:spcAft>
                <a:spcPts val="0"/>
              </a:spcAft>
              <a:buSzPts val="1200"/>
              <a:buChar char="○"/>
            </a:pPr>
            <a:r>
              <a:rPr b="1" lang="ko"/>
              <a:t>All protein and SNV features</a:t>
            </a:r>
            <a:r>
              <a:rPr lang="ko"/>
              <a:t> were retained:</a:t>
            </a:r>
            <a:endParaRPr/>
          </a:p>
          <a:p>
            <a:pPr indent="-317500" lvl="2" marL="1371600" rtl="0" algn="l">
              <a:spcBef>
                <a:spcPts val="0"/>
              </a:spcBef>
              <a:spcAft>
                <a:spcPts val="0"/>
              </a:spcAft>
              <a:buSzPts val="1400"/>
              <a:buChar char="■"/>
            </a:pPr>
            <a:r>
              <a:rPr lang="ko"/>
              <a:t>Protein: Low dimensionality minimizes noise.</a:t>
            </a:r>
            <a:endParaRPr/>
          </a:p>
          <a:p>
            <a:pPr indent="-317500" lvl="2" marL="1371600" rtl="0" algn="l">
              <a:spcBef>
                <a:spcPts val="0"/>
              </a:spcBef>
              <a:spcAft>
                <a:spcPts val="0"/>
              </a:spcAft>
              <a:buSzPts val="1400"/>
              <a:buChar char="■"/>
            </a:pPr>
            <a:r>
              <a:rPr lang="ko"/>
              <a:t>SNV: All features were preserved to</a:t>
            </a:r>
            <a:r>
              <a:rPr b="1" lang="ko"/>
              <a:t> capture rare but biologically important somatic mutations</a:t>
            </a:r>
            <a:r>
              <a:rPr lang="ko"/>
              <a:t> often missed by variance-based selection.</a:t>
            </a:r>
            <a:endParaRPr/>
          </a:p>
          <a:p>
            <a:pPr indent="457200" lvl="0" marL="914400" rtl="0" algn="l">
              <a:spcBef>
                <a:spcPts val="0"/>
              </a:spcBef>
              <a:spcAft>
                <a:spcPts val="0"/>
              </a:spcAft>
              <a:buNone/>
            </a:pPr>
            <a:r>
              <a:rPr lang="ko"/>
              <a:t>→ Somatic mutations are key drivers in cancer; retaining the full SNV space helps capture glioma heterogeneity in the latent representation.</a:t>
            </a:r>
            <a:endParaRPr/>
          </a:p>
          <a:p>
            <a:pPr indent="-317500" lvl="0" marL="457200" rtl="0" algn="l">
              <a:spcBef>
                <a:spcPts val="0"/>
              </a:spcBef>
              <a:spcAft>
                <a:spcPts val="0"/>
              </a:spcAft>
              <a:buSzPts val="1400"/>
              <a:buChar char="●"/>
            </a:pPr>
            <a:r>
              <a:rPr lang="ko"/>
              <a:t>Outcome</a:t>
            </a:r>
            <a:endParaRPr/>
          </a:p>
          <a:p>
            <a:pPr indent="-317500" lvl="1" marL="914400" rtl="0" algn="l">
              <a:spcBef>
                <a:spcPts val="0"/>
              </a:spcBef>
              <a:spcAft>
                <a:spcPts val="0"/>
              </a:spcAft>
              <a:buSzPts val="1400"/>
              <a:buChar char="○"/>
            </a:pPr>
            <a:r>
              <a:rPr lang="ko"/>
              <a:t>This strategy improved the quality of MOFA+ latent factors, enhancing both clustering stability and classification performance.</a:t>
            </a:r>
            <a:endParaRPr/>
          </a:p>
        </p:txBody>
      </p:sp>
      <p:sp>
        <p:nvSpPr>
          <p:cNvPr id="898" name="Google Shape;898;p94"/>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Feature Selection</a:t>
            </a:r>
            <a:endParaRPr b="1" sz="1900">
              <a:solidFill>
                <a:srgbClr val="FF0000"/>
              </a:solidFill>
              <a:latin typeface="Figtree"/>
              <a:ea typeface="Figtree"/>
              <a:cs typeface="Figtree"/>
              <a:sym typeface="Figtree"/>
            </a:endParaRPr>
          </a:p>
        </p:txBody>
      </p:sp>
      <p:sp>
        <p:nvSpPr>
          <p:cNvPr id="899" name="Google Shape;899;p94"/>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CC0000"/>
                </a:solidFill>
                <a:latin typeface="Figtree Black"/>
                <a:ea typeface="Figtree Black"/>
                <a:cs typeface="Figtree Black"/>
                <a:sym typeface="Figtree Black"/>
              </a:rPr>
              <a:t>Inter</a:t>
            </a:r>
            <a:r>
              <a:rPr lang="ko" sz="2800">
                <a:solidFill>
                  <a:srgbClr val="333333"/>
                </a:solidFill>
                <a:latin typeface="Figtree Black"/>
                <a:ea typeface="Figtree Black"/>
                <a:cs typeface="Figtree Black"/>
                <a:sym typeface="Figtree Black"/>
              </a:rPr>
              <a:t>-Cohort Preprocessing</a:t>
            </a:r>
            <a:endParaRPr sz="2800">
              <a:solidFill>
                <a:srgbClr val="333333"/>
              </a:solidFill>
              <a:latin typeface="Figtree Black"/>
              <a:ea typeface="Figtree Black"/>
              <a:cs typeface="Figtree Black"/>
              <a:sym typeface="Figtree Black"/>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95"/>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Integration Quality Assessment </a:t>
            </a:r>
            <a:endParaRPr b="1" sz="1900">
              <a:solidFill>
                <a:srgbClr val="FF0000"/>
              </a:solidFill>
              <a:latin typeface="Figtree"/>
              <a:ea typeface="Figtree"/>
              <a:cs typeface="Figtree"/>
              <a:sym typeface="Figtree"/>
            </a:endParaRPr>
          </a:p>
        </p:txBody>
      </p:sp>
      <p:sp>
        <p:nvSpPr>
          <p:cNvPr id="905" name="Google Shape;905;p95"/>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CC0000"/>
                </a:solidFill>
                <a:latin typeface="Figtree Black"/>
                <a:ea typeface="Figtree Black"/>
                <a:cs typeface="Figtree Black"/>
                <a:sym typeface="Figtree Black"/>
              </a:rPr>
              <a:t>Inter</a:t>
            </a:r>
            <a:r>
              <a:rPr lang="ko" sz="2800">
                <a:solidFill>
                  <a:srgbClr val="333333"/>
                </a:solidFill>
                <a:latin typeface="Figtree Black"/>
                <a:ea typeface="Figtree Black"/>
                <a:cs typeface="Figtree Black"/>
                <a:sym typeface="Figtree Black"/>
              </a:rPr>
              <a:t>-Cohort Preprocessing</a:t>
            </a:r>
            <a:endParaRPr sz="2800">
              <a:solidFill>
                <a:srgbClr val="333333"/>
              </a:solidFill>
              <a:latin typeface="Figtree Black"/>
              <a:ea typeface="Figtree Black"/>
              <a:cs typeface="Figtree Black"/>
              <a:sym typeface="Figtree Black"/>
            </a:endParaRPr>
          </a:p>
        </p:txBody>
      </p:sp>
      <p:pic>
        <p:nvPicPr>
          <p:cNvPr id="906" name="Google Shape;906;p95"/>
          <p:cNvPicPr preferRelativeResize="0"/>
          <p:nvPr/>
        </p:nvPicPr>
        <p:blipFill>
          <a:blip r:embed="rId3">
            <a:alphaModFix/>
          </a:blip>
          <a:stretch>
            <a:fillRect/>
          </a:stretch>
        </p:blipFill>
        <p:spPr>
          <a:xfrm>
            <a:off x="1958813" y="1379225"/>
            <a:ext cx="5226368" cy="3225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6"/>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333333"/>
                </a:solidFill>
                <a:latin typeface="Figtree Black"/>
                <a:ea typeface="Figtree Black"/>
                <a:cs typeface="Figtree Black"/>
                <a:sym typeface="Figtree Black"/>
              </a:rPr>
              <a:t>Cluster-Specific Classification</a:t>
            </a:r>
            <a:endParaRPr sz="2800">
              <a:solidFill>
                <a:srgbClr val="333333"/>
              </a:solidFill>
              <a:latin typeface="Figtree Black"/>
              <a:ea typeface="Figtree Black"/>
              <a:cs typeface="Figtree Black"/>
              <a:sym typeface="Figtree Black"/>
            </a:endParaRPr>
          </a:p>
        </p:txBody>
      </p:sp>
      <p:sp>
        <p:nvSpPr>
          <p:cNvPr id="912" name="Google Shape;912;p96"/>
          <p:cNvSpPr txBox="1"/>
          <p:nvPr/>
        </p:nvSpPr>
        <p:spPr>
          <a:xfrm>
            <a:off x="73005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Cluster-wise Model Selection</a:t>
            </a:r>
            <a:endParaRPr b="1" sz="1900">
              <a:solidFill>
                <a:srgbClr val="FF0000"/>
              </a:solidFill>
              <a:latin typeface="Figtree"/>
              <a:ea typeface="Figtree"/>
              <a:cs typeface="Figtree"/>
              <a:sym typeface="Figtree"/>
            </a:endParaRPr>
          </a:p>
        </p:txBody>
      </p:sp>
      <p:pic>
        <p:nvPicPr>
          <p:cNvPr id="913" name="Google Shape;913;p96"/>
          <p:cNvPicPr preferRelativeResize="0"/>
          <p:nvPr/>
        </p:nvPicPr>
        <p:blipFill>
          <a:blip r:embed="rId3">
            <a:alphaModFix/>
          </a:blip>
          <a:stretch>
            <a:fillRect/>
          </a:stretch>
        </p:blipFill>
        <p:spPr>
          <a:xfrm>
            <a:off x="1434350" y="1492300"/>
            <a:ext cx="5981700" cy="5429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7"/>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333333"/>
                </a:solidFill>
                <a:latin typeface="Figtree Black"/>
                <a:ea typeface="Figtree Black"/>
                <a:cs typeface="Figtree Black"/>
                <a:sym typeface="Figtree Black"/>
              </a:rPr>
              <a:t>Cluster Annotation</a:t>
            </a:r>
            <a:endParaRPr sz="2800">
              <a:solidFill>
                <a:srgbClr val="333333"/>
              </a:solidFill>
              <a:latin typeface="Figtree Black"/>
              <a:ea typeface="Figtree Black"/>
              <a:cs typeface="Figtree Black"/>
              <a:sym typeface="Figtree Black"/>
            </a:endParaRPr>
          </a:p>
        </p:txBody>
      </p:sp>
      <p:sp>
        <p:nvSpPr>
          <p:cNvPr id="919" name="Google Shape;919;p97"/>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Comparison with known clinical and molecular variables</a:t>
            </a:r>
            <a:endParaRPr b="1" sz="1900">
              <a:solidFill>
                <a:srgbClr val="FF0000"/>
              </a:solidFill>
              <a:latin typeface="Figtree"/>
              <a:ea typeface="Figtree"/>
              <a:cs typeface="Figtree"/>
              <a:sym typeface="Figtree"/>
            </a:endParaRPr>
          </a:p>
        </p:txBody>
      </p:sp>
      <p:sp>
        <p:nvSpPr>
          <p:cNvPr id="920" name="Google Shape;920;p97"/>
          <p:cNvSpPr txBox="1"/>
          <p:nvPr>
            <p:ph idx="1" type="body"/>
          </p:nvPr>
        </p:nvSpPr>
        <p:spPr>
          <a:xfrm>
            <a:off x="720000" y="1294550"/>
            <a:ext cx="7704000" cy="3069900"/>
          </a:xfrm>
          <a:prstGeom prst="rect">
            <a:avLst/>
          </a:prstGeom>
        </p:spPr>
        <p:txBody>
          <a:bodyPr anchorCtr="0" anchor="t" bIns="91425" lIns="91425" spcFirstLastPara="1" rIns="91425" wrap="square" tIns="91425">
            <a:noAutofit/>
          </a:bodyPr>
          <a:lstStyle/>
          <a:p>
            <a:pPr indent="-317500" lvl="0" marL="457200" rtl="0" algn="l">
              <a:spcBef>
                <a:spcPts val="700"/>
              </a:spcBef>
              <a:spcAft>
                <a:spcPts val="0"/>
              </a:spcAft>
              <a:buSzPts val="1400"/>
              <a:buChar char="●"/>
            </a:pPr>
            <a:r>
              <a:rPr lang="ko"/>
              <a:t>Chi-square test for categorical variables (Left)</a:t>
            </a:r>
            <a:endParaRPr/>
          </a:p>
          <a:p>
            <a:pPr indent="-317500" lvl="0" marL="457200" rtl="0" algn="l">
              <a:spcBef>
                <a:spcPts val="0"/>
              </a:spcBef>
              <a:spcAft>
                <a:spcPts val="0"/>
              </a:spcAft>
              <a:buSzPts val="1400"/>
              <a:buChar char="●"/>
            </a:pPr>
            <a:r>
              <a:rPr lang="ko"/>
              <a:t>Dunn’s Test on Age at Diagnosis </a:t>
            </a:r>
            <a:r>
              <a:rPr lang="ko"/>
              <a:t>(Right)</a:t>
            </a:r>
            <a:endParaRPr/>
          </a:p>
          <a:p>
            <a:pPr indent="-279400" lvl="0" marL="457200" rtl="0" algn="l">
              <a:spcBef>
                <a:spcPts val="0"/>
              </a:spcBef>
              <a:spcAft>
                <a:spcPts val="0"/>
              </a:spcAft>
              <a:buSzPts val="800"/>
              <a:buChar char="●"/>
            </a:pPr>
            <a:r>
              <a:t/>
            </a:r>
            <a:endParaRPr/>
          </a:p>
          <a:p>
            <a:pPr indent="0" lvl="0" marL="0" rtl="0" algn="l">
              <a:spcBef>
                <a:spcPts val="700"/>
              </a:spcBef>
              <a:spcAft>
                <a:spcPts val="0"/>
              </a:spcAft>
              <a:buNone/>
            </a:pPr>
            <a:r>
              <a:t/>
            </a:r>
            <a:endParaRPr/>
          </a:p>
        </p:txBody>
      </p:sp>
      <p:pic>
        <p:nvPicPr>
          <p:cNvPr id="921" name="Google Shape;921;p97"/>
          <p:cNvPicPr preferRelativeResize="0"/>
          <p:nvPr/>
        </p:nvPicPr>
        <p:blipFill>
          <a:blip r:embed="rId3">
            <a:alphaModFix/>
          </a:blip>
          <a:stretch>
            <a:fillRect/>
          </a:stretch>
        </p:blipFill>
        <p:spPr>
          <a:xfrm>
            <a:off x="432750" y="2008238"/>
            <a:ext cx="4576375" cy="2838500"/>
          </a:xfrm>
          <a:prstGeom prst="rect">
            <a:avLst/>
          </a:prstGeom>
          <a:noFill/>
          <a:ln>
            <a:noFill/>
          </a:ln>
        </p:spPr>
      </p:pic>
      <p:pic>
        <p:nvPicPr>
          <p:cNvPr id="922" name="Google Shape;922;p97"/>
          <p:cNvPicPr preferRelativeResize="0"/>
          <p:nvPr/>
        </p:nvPicPr>
        <p:blipFill>
          <a:blip r:embed="rId4">
            <a:alphaModFix/>
          </a:blip>
          <a:stretch>
            <a:fillRect/>
          </a:stretch>
        </p:blipFill>
        <p:spPr>
          <a:xfrm>
            <a:off x="5009125" y="2008250"/>
            <a:ext cx="3255576" cy="2838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98"/>
          <p:cNvSpPr txBox="1"/>
          <p:nvPr>
            <p:ph idx="1" type="body"/>
          </p:nvPr>
        </p:nvSpPr>
        <p:spPr>
          <a:xfrm>
            <a:off x="720000" y="1379225"/>
            <a:ext cx="7704000" cy="306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Hanken Grotesk"/>
              <a:buChar char="●"/>
            </a:pPr>
            <a:r>
              <a:rPr lang="ko"/>
              <a:t>Group by C</a:t>
            </a:r>
            <a:r>
              <a:rPr lang="ko"/>
              <a:t>lusters</a:t>
            </a:r>
            <a:endParaRPr/>
          </a:p>
          <a:p>
            <a:pPr indent="0" lvl="0" marL="0" rtl="0" algn="l">
              <a:spcBef>
                <a:spcPts val="0"/>
              </a:spcBef>
              <a:spcAft>
                <a:spcPts val="0"/>
              </a:spcAft>
              <a:buNone/>
            </a:pPr>
            <a:r>
              <a:t/>
            </a:r>
            <a:endParaRPr>
              <a:solidFill>
                <a:srgbClr val="FF0000"/>
              </a:solidFill>
            </a:endParaRPr>
          </a:p>
        </p:txBody>
      </p:sp>
      <p:sp>
        <p:nvSpPr>
          <p:cNvPr id="928" name="Google Shape;928;p98"/>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chemeClr val="dk1"/>
                </a:solidFill>
                <a:latin typeface="Figtree Black"/>
                <a:ea typeface="Figtree Black"/>
                <a:cs typeface="Figtree Black"/>
                <a:sym typeface="Figtree Black"/>
              </a:rPr>
              <a:t>Survival Analysis</a:t>
            </a:r>
            <a:endParaRPr sz="2800">
              <a:solidFill>
                <a:srgbClr val="333333"/>
              </a:solidFill>
              <a:latin typeface="Figtree Black"/>
              <a:ea typeface="Figtree Black"/>
              <a:cs typeface="Figtree Black"/>
              <a:sym typeface="Figtree Black"/>
            </a:endParaRPr>
          </a:p>
        </p:txBody>
      </p:sp>
      <p:sp>
        <p:nvSpPr>
          <p:cNvPr id="929" name="Google Shape;929;p98"/>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chemeClr val="dk1"/>
                </a:solidFill>
                <a:latin typeface="Figtree Medium"/>
                <a:ea typeface="Figtree Medium"/>
                <a:cs typeface="Figtree Medium"/>
                <a:sym typeface="Figtree Medium"/>
              </a:rPr>
              <a:t>Kaplan-Meier Survival Analysis with Log-Rank Test</a:t>
            </a:r>
            <a:endParaRPr sz="1900">
              <a:solidFill>
                <a:srgbClr val="333333"/>
              </a:solidFill>
              <a:latin typeface="Figtree Medium"/>
              <a:ea typeface="Figtree Medium"/>
              <a:cs typeface="Figtree Medium"/>
              <a:sym typeface="Figtree Medium"/>
            </a:endParaRPr>
          </a:p>
        </p:txBody>
      </p:sp>
      <p:pic>
        <p:nvPicPr>
          <p:cNvPr id="930" name="Google Shape;930;p98"/>
          <p:cNvPicPr preferRelativeResize="0"/>
          <p:nvPr/>
        </p:nvPicPr>
        <p:blipFill>
          <a:blip r:embed="rId3">
            <a:alphaModFix/>
          </a:blip>
          <a:stretch>
            <a:fillRect/>
          </a:stretch>
        </p:blipFill>
        <p:spPr>
          <a:xfrm>
            <a:off x="381950" y="1892000"/>
            <a:ext cx="8406373" cy="23983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99"/>
          <p:cNvSpPr txBox="1"/>
          <p:nvPr>
            <p:ph idx="1" type="body"/>
          </p:nvPr>
        </p:nvSpPr>
        <p:spPr>
          <a:xfrm>
            <a:off x="720000" y="1379225"/>
            <a:ext cx="7704000" cy="306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Hanken Grotesk"/>
              <a:buChar char="●"/>
            </a:pPr>
            <a:r>
              <a:rPr lang="ko"/>
              <a:t>Group by Subtype (GBM/LGG) + Cluster label(0/1/2)</a:t>
            </a:r>
            <a:endParaRPr/>
          </a:p>
          <a:p>
            <a:pPr indent="0" lvl="0" marL="0" rtl="0" algn="l">
              <a:spcBef>
                <a:spcPts val="0"/>
              </a:spcBef>
              <a:spcAft>
                <a:spcPts val="0"/>
              </a:spcAft>
              <a:buNone/>
            </a:pPr>
            <a:r>
              <a:t/>
            </a:r>
            <a:endParaRPr>
              <a:solidFill>
                <a:srgbClr val="FF0000"/>
              </a:solidFill>
            </a:endParaRPr>
          </a:p>
        </p:txBody>
      </p:sp>
      <p:sp>
        <p:nvSpPr>
          <p:cNvPr id="936" name="Google Shape;936;p99"/>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chemeClr val="dk1"/>
                </a:solidFill>
                <a:latin typeface="Figtree Black"/>
                <a:ea typeface="Figtree Black"/>
                <a:cs typeface="Figtree Black"/>
                <a:sym typeface="Figtree Black"/>
              </a:rPr>
              <a:t>Survival Analysis</a:t>
            </a:r>
            <a:endParaRPr sz="2800">
              <a:solidFill>
                <a:srgbClr val="333333"/>
              </a:solidFill>
              <a:latin typeface="Figtree Black"/>
              <a:ea typeface="Figtree Black"/>
              <a:cs typeface="Figtree Black"/>
              <a:sym typeface="Figtree Black"/>
            </a:endParaRPr>
          </a:p>
        </p:txBody>
      </p:sp>
      <p:sp>
        <p:nvSpPr>
          <p:cNvPr id="937" name="Google Shape;937;p99"/>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chemeClr val="dk1"/>
                </a:solidFill>
                <a:latin typeface="Figtree Medium"/>
                <a:ea typeface="Figtree Medium"/>
                <a:cs typeface="Figtree Medium"/>
                <a:sym typeface="Figtree Medium"/>
              </a:rPr>
              <a:t>Kaplan-Meier Survival Analysis with Log-Rank Test</a:t>
            </a:r>
            <a:endParaRPr sz="1900">
              <a:solidFill>
                <a:srgbClr val="333333"/>
              </a:solidFill>
              <a:latin typeface="Figtree Medium"/>
              <a:ea typeface="Figtree Medium"/>
              <a:cs typeface="Figtree Medium"/>
              <a:sym typeface="Figtree Medium"/>
            </a:endParaRPr>
          </a:p>
        </p:txBody>
      </p:sp>
      <p:pic>
        <p:nvPicPr>
          <p:cNvPr id="938" name="Google Shape;938;p99"/>
          <p:cNvPicPr preferRelativeResize="0"/>
          <p:nvPr/>
        </p:nvPicPr>
        <p:blipFill>
          <a:blip r:embed="rId3">
            <a:alphaModFix/>
          </a:blip>
          <a:stretch>
            <a:fillRect/>
          </a:stretch>
        </p:blipFill>
        <p:spPr>
          <a:xfrm>
            <a:off x="265788" y="1839550"/>
            <a:ext cx="8592324" cy="25599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00"/>
          <p:cNvSpPr txBox="1"/>
          <p:nvPr>
            <p:ph idx="1" type="body"/>
          </p:nvPr>
        </p:nvSpPr>
        <p:spPr>
          <a:xfrm>
            <a:off x="720000" y="1379225"/>
            <a:ext cx="7704000" cy="306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Hanken Grotesk"/>
              <a:buChar char="●"/>
            </a:pPr>
            <a:r>
              <a:rPr lang="ko"/>
              <a:t>Group by Grade: GBM vs LGG (G2) vs LGG(G3) + Cluster label(0/1/2)</a:t>
            </a:r>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rgbClr val="FF0000"/>
              </a:solidFill>
            </a:endParaRPr>
          </a:p>
        </p:txBody>
      </p:sp>
      <p:sp>
        <p:nvSpPr>
          <p:cNvPr id="944" name="Google Shape;944;p100"/>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chemeClr val="dk1"/>
                </a:solidFill>
                <a:latin typeface="Figtree Black"/>
                <a:ea typeface="Figtree Black"/>
                <a:cs typeface="Figtree Black"/>
                <a:sym typeface="Figtree Black"/>
              </a:rPr>
              <a:t>Survival Analysis</a:t>
            </a:r>
            <a:endParaRPr sz="2800">
              <a:solidFill>
                <a:srgbClr val="333333"/>
              </a:solidFill>
              <a:latin typeface="Figtree Black"/>
              <a:ea typeface="Figtree Black"/>
              <a:cs typeface="Figtree Black"/>
              <a:sym typeface="Figtree Black"/>
            </a:endParaRPr>
          </a:p>
        </p:txBody>
      </p:sp>
      <p:sp>
        <p:nvSpPr>
          <p:cNvPr id="945" name="Google Shape;945;p100"/>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chemeClr val="dk1"/>
                </a:solidFill>
                <a:latin typeface="Figtree Medium"/>
                <a:ea typeface="Figtree Medium"/>
                <a:cs typeface="Figtree Medium"/>
                <a:sym typeface="Figtree Medium"/>
              </a:rPr>
              <a:t>Kaplan-Meier Survival Analysis with Log-Rank Test</a:t>
            </a:r>
            <a:endParaRPr sz="1900">
              <a:solidFill>
                <a:srgbClr val="333333"/>
              </a:solidFill>
              <a:latin typeface="Figtree Medium"/>
              <a:ea typeface="Figtree Medium"/>
              <a:cs typeface="Figtree Medium"/>
              <a:sym typeface="Figtree Medium"/>
            </a:endParaRPr>
          </a:p>
        </p:txBody>
      </p:sp>
      <p:pic>
        <p:nvPicPr>
          <p:cNvPr id="946" name="Google Shape;946;p100"/>
          <p:cNvPicPr preferRelativeResize="0"/>
          <p:nvPr/>
        </p:nvPicPr>
        <p:blipFill>
          <a:blip r:embed="rId3">
            <a:alphaModFix/>
          </a:blip>
          <a:stretch>
            <a:fillRect/>
          </a:stretch>
        </p:blipFill>
        <p:spPr>
          <a:xfrm>
            <a:off x="312875" y="1972925"/>
            <a:ext cx="8540348" cy="2541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25" name="Shape 425"/>
        <p:cNvGrpSpPr/>
        <p:nvPr/>
      </p:nvGrpSpPr>
      <p:grpSpPr>
        <a:xfrm>
          <a:off x="0" y="0"/>
          <a:ext cx="0" cy="0"/>
          <a:chOff x="0" y="0"/>
          <a:chExt cx="0" cy="0"/>
        </a:xfrm>
      </p:grpSpPr>
      <p:sp>
        <p:nvSpPr>
          <p:cNvPr id="426" name="Google Shape;426;p48"/>
          <p:cNvSpPr txBox="1"/>
          <p:nvPr>
            <p:ph type="title"/>
          </p:nvPr>
        </p:nvSpPr>
        <p:spPr>
          <a:xfrm>
            <a:off x="1216475" y="1977150"/>
            <a:ext cx="5067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sz="4000"/>
              <a:t>Data</a:t>
            </a:r>
            <a:endParaRPr sz="4000"/>
          </a:p>
        </p:txBody>
      </p:sp>
      <p:sp>
        <p:nvSpPr>
          <p:cNvPr id="427" name="Google Shape;427;p48"/>
          <p:cNvSpPr txBox="1"/>
          <p:nvPr>
            <p:ph idx="1" type="subTitle"/>
          </p:nvPr>
        </p:nvSpPr>
        <p:spPr>
          <a:xfrm>
            <a:off x="1216475" y="2730750"/>
            <a:ext cx="5067600" cy="43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From the Public Repository: </a:t>
            </a:r>
            <a:r>
              <a:rPr b="1" lang="ko"/>
              <a:t>TCGA</a:t>
            </a:r>
            <a:endParaRPr b="1"/>
          </a:p>
        </p:txBody>
      </p:sp>
      <p:sp>
        <p:nvSpPr>
          <p:cNvPr id="428" name="Google Shape;428;p48"/>
          <p:cNvSpPr txBox="1"/>
          <p:nvPr>
            <p:ph idx="2" type="title"/>
          </p:nvPr>
        </p:nvSpPr>
        <p:spPr>
          <a:xfrm>
            <a:off x="720000" y="533550"/>
            <a:ext cx="824400" cy="7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02</a:t>
            </a:r>
            <a:endParaRPr/>
          </a:p>
        </p:txBody>
      </p:sp>
      <p:pic>
        <p:nvPicPr>
          <p:cNvPr id="429" name="Google Shape;429;p48"/>
          <p:cNvPicPr preferRelativeResize="0"/>
          <p:nvPr/>
        </p:nvPicPr>
        <p:blipFill rotWithShape="1">
          <a:blip r:embed="rId3">
            <a:alphaModFix amt="50000"/>
          </a:blip>
          <a:srcRect b="4716" l="0" r="0" t="0"/>
          <a:stretch/>
        </p:blipFill>
        <p:spPr>
          <a:xfrm>
            <a:off x="4327750" y="711300"/>
            <a:ext cx="3868500" cy="3720900"/>
          </a:xfrm>
          <a:prstGeom prst="roundRect">
            <a:avLst>
              <a:gd fmla="val 39247" name="adj"/>
            </a:avLst>
          </a:prstGeom>
          <a:noFill/>
          <a:ln>
            <a:noFill/>
          </a:ln>
        </p:spPr>
      </p:pic>
      <p:pic>
        <p:nvPicPr>
          <p:cNvPr id="430" name="Google Shape;430;p48"/>
          <p:cNvPicPr preferRelativeResize="0"/>
          <p:nvPr/>
        </p:nvPicPr>
        <p:blipFill rotWithShape="1">
          <a:blip r:embed="rId4">
            <a:alphaModFix/>
          </a:blip>
          <a:srcRect b="56580" l="0" r="49862" t="0"/>
          <a:stretch/>
        </p:blipFill>
        <p:spPr>
          <a:xfrm>
            <a:off x="4327750" y="711300"/>
            <a:ext cx="1939500" cy="1695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TCGA-LGG/GBM</a:t>
            </a:r>
            <a:endParaRPr/>
          </a:p>
        </p:txBody>
      </p:sp>
      <p:sp>
        <p:nvSpPr>
          <p:cNvPr id="436" name="Google Shape;436;p49"/>
          <p:cNvSpPr txBox="1"/>
          <p:nvPr>
            <p:ph idx="1" type="body"/>
          </p:nvPr>
        </p:nvSpPr>
        <p:spPr>
          <a:xfrm>
            <a:off x="720000" y="1119125"/>
            <a:ext cx="7704000" cy="115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ko"/>
              <a:t>CNV</a:t>
            </a:r>
            <a:r>
              <a:rPr lang="ko"/>
              <a:t>, </a:t>
            </a:r>
            <a:r>
              <a:rPr b="1" lang="ko"/>
              <a:t>SNV </a:t>
            </a:r>
            <a:r>
              <a:rPr lang="ko"/>
              <a:t>and </a:t>
            </a:r>
            <a:r>
              <a:rPr b="1" lang="ko"/>
              <a:t>protein expression </a:t>
            </a:r>
            <a:r>
              <a:rPr lang="ko"/>
              <a:t>data from </a:t>
            </a:r>
            <a:r>
              <a:rPr b="1" lang="ko"/>
              <a:t>UCSC Xena browser</a:t>
            </a:r>
            <a:endParaRPr b="1"/>
          </a:p>
          <a:p>
            <a:pPr indent="-304800" lvl="1" marL="914400" rtl="0" algn="l">
              <a:spcBef>
                <a:spcPts val="0"/>
              </a:spcBef>
              <a:spcAft>
                <a:spcPts val="0"/>
              </a:spcAft>
              <a:buSzPts val="1200"/>
              <a:buChar char="○"/>
            </a:pPr>
            <a:r>
              <a:rPr b="1" lang="ko">
                <a:solidFill>
                  <a:srgbClr val="1155CC"/>
                </a:solidFill>
              </a:rPr>
              <a:t>Ready-to-use data</a:t>
            </a:r>
            <a:r>
              <a:rPr b="1" lang="ko"/>
              <a:t> </a:t>
            </a:r>
            <a:r>
              <a:rPr lang="ko"/>
              <a:t>in matrix form</a:t>
            </a:r>
            <a:endParaRPr/>
          </a:p>
          <a:p>
            <a:pPr indent="-317500" lvl="0" marL="457200" rtl="0" algn="l">
              <a:spcBef>
                <a:spcPts val="0"/>
              </a:spcBef>
              <a:spcAft>
                <a:spcPts val="0"/>
              </a:spcAft>
              <a:buSzPts val="1400"/>
              <a:buChar char="●"/>
            </a:pPr>
            <a:r>
              <a:rPr b="1" lang="ko"/>
              <a:t>RNA-seq</a:t>
            </a:r>
            <a:r>
              <a:rPr lang="ko"/>
              <a:t>, </a:t>
            </a:r>
            <a:r>
              <a:rPr b="1" lang="ko"/>
              <a:t>methylation</a:t>
            </a:r>
            <a:r>
              <a:rPr lang="ko"/>
              <a:t>, and </a:t>
            </a:r>
            <a:r>
              <a:rPr b="1" lang="ko"/>
              <a:t>clinical data</a:t>
            </a:r>
            <a:r>
              <a:rPr lang="ko"/>
              <a:t> from the </a:t>
            </a:r>
            <a:r>
              <a:rPr b="1" lang="ko"/>
              <a:t>GDC data portal</a:t>
            </a:r>
            <a:endParaRPr/>
          </a:p>
          <a:p>
            <a:pPr indent="-304800" lvl="1" marL="914400" rtl="0" algn="l">
              <a:spcBef>
                <a:spcPts val="0"/>
              </a:spcBef>
              <a:spcAft>
                <a:spcPts val="0"/>
              </a:spcAft>
              <a:buSzPts val="1200"/>
              <a:buChar char="○"/>
            </a:pPr>
            <a:r>
              <a:rPr b="1" lang="ko">
                <a:solidFill>
                  <a:srgbClr val="1155CC"/>
                </a:solidFill>
              </a:rPr>
              <a:t>More samples</a:t>
            </a:r>
            <a:r>
              <a:rPr lang="ko"/>
              <a:t> available → </a:t>
            </a:r>
            <a:r>
              <a:rPr b="1" lang="ko">
                <a:solidFill>
                  <a:srgbClr val="CC0000"/>
                </a:solidFill>
              </a:rPr>
              <a:t>Need of data pre-processing</a:t>
            </a:r>
            <a:endParaRPr b="1">
              <a:solidFill>
                <a:srgbClr val="CC0000"/>
              </a:solidFill>
            </a:endParaRPr>
          </a:p>
        </p:txBody>
      </p:sp>
      <p:pic>
        <p:nvPicPr>
          <p:cNvPr id="437" name="Google Shape;437;p49"/>
          <p:cNvPicPr preferRelativeResize="0"/>
          <p:nvPr/>
        </p:nvPicPr>
        <p:blipFill>
          <a:blip r:embed="rId3">
            <a:alphaModFix/>
          </a:blip>
          <a:stretch>
            <a:fillRect/>
          </a:stretch>
        </p:blipFill>
        <p:spPr>
          <a:xfrm>
            <a:off x="451629" y="2342046"/>
            <a:ext cx="6046924" cy="2320800"/>
          </a:xfrm>
          <a:prstGeom prst="rect">
            <a:avLst/>
          </a:prstGeom>
          <a:noFill/>
          <a:ln>
            <a:noFill/>
          </a:ln>
        </p:spPr>
      </p:pic>
      <p:pic>
        <p:nvPicPr>
          <p:cNvPr id="438" name="Google Shape;438;p49"/>
          <p:cNvPicPr preferRelativeResize="0"/>
          <p:nvPr/>
        </p:nvPicPr>
        <p:blipFill>
          <a:blip r:embed="rId4">
            <a:alphaModFix/>
          </a:blip>
          <a:stretch>
            <a:fillRect/>
          </a:stretch>
        </p:blipFill>
        <p:spPr>
          <a:xfrm>
            <a:off x="6642454" y="2372755"/>
            <a:ext cx="2049900" cy="2259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0"/>
          <p:cNvSpPr txBox="1"/>
          <p:nvPr>
            <p:ph type="title"/>
          </p:nvPr>
        </p:nvSpPr>
        <p:spPr>
          <a:xfrm>
            <a:off x="1216475" y="1977150"/>
            <a:ext cx="5067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sz="3700"/>
              <a:t>Integration</a:t>
            </a:r>
            <a:endParaRPr sz="3700"/>
          </a:p>
        </p:txBody>
      </p:sp>
      <p:sp>
        <p:nvSpPr>
          <p:cNvPr id="444" name="Google Shape;444;p50"/>
          <p:cNvSpPr txBox="1"/>
          <p:nvPr>
            <p:ph idx="1" type="subTitle"/>
          </p:nvPr>
        </p:nvSpPr>
        <p:spPr>
          <a:xfrm>
            <a:off x="1216475" y="2730750"/>
            <a:ext cx="5067600" cy="43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From </a:t>
            </a:r>
            <a:r>
              <a:rPr b="1" lang="ko"/>
              <a:t>Cohort</a:t>
            </a:r>
            <a:r>
              <a:rPr lang="ko"/>
              <a:t>-level to </a:t>
            </a:r>
            <a:r>
              <a:rPr b="1" lang="ko"/>
              <a:t>Omics</a:t>
            </a:r>
            <a:r>
              <a:rPr lang="ko"/>
              <a:t>-level</a:t>
            </a:r>
            <a:endParaRPr/>
          </a:p>
        </p:txBody>
      </p:sp>
      <p:sp>
        <p:nvSpPr>
          <p:cNvPr id="445" name="Google Shape;445;p50"/>
          <p:cNvSpPr txBox="1"/>
          <p:nvPr>
            <p:ph idx="2" type="title"/>
          </p:nvPr>
        </p:nvSpPr>
        <p:spPr>
          <a:xfrm>
            <a:off x="720000" y="533550"/>
            <a:ext cx="824400" cy="7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03</a:t>
            </a:r>
            <a:endParaRPr/>
          </a:p>
        </p:txBody>
      </p:sp>
      <p:pic>
        <p:nvPicPr>
          <p:cNvPr id="446" name="Google Shape;446;p50"/>
          <p:cNvPicPr preferRelativeResize="0"/>
          <p:nvPr/>
        </p:nvPicPr>
        <p:blipFill rotWithShape="1">
          <a:blip r:embed="rId3">
            <a:alphaModFix amt="50000"/>
          </a:blip>
          <a:srcRect b="4716" l="0" r="0" t="0"/>
          <a:stretch/>
        </p:blipFill>
        <p:spPr>
          <a:xfrm>
            <a:off x="4327750" y="711300"/>
            <a:ext cx="3868500" cy="3720900"/>
          </a:xfrm>
          <a:prstGeom prst="roundRect">
            <a:avLst>
              <a:gd fmla="val 39247" name="adj"/>
            </a:avLst>
          </a:prstGeom>
          <a:noFill/>
          <a:ln>
            <a:noFill/>
          </a:ln>
        </p:spPr>
      </p:pic>
      <p:pic>
        <p:nvPicPr>
          <p:cNvPr id="447" name="Google Shape;447;p50"/>
          <p:cNvPicPr preferRelativeResize="0"/>
          <p:nvPr/>
        </p:nvPicPr>
        <p:blipFill rotWithShape="1">
          <a:blip r:embed="rId4">
            <a:alphaModFix/>
          </a:blip>
          <a:srcRect b="52356" l="50082" r="0" t="0"/>
          <a:stretch/>
        </p:blipFill>
        <p:spPr>
          <a:xfrm>
            <a:off x="6264950" y="711300"/>
            <a:ext cx="1930800" cy="186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1"/>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800">
                <a:solidFill>
                  <a:srgbClr val="1155CC"/>
                </a:solidFill>
                <a:latin typeface="Figtree Black"/>
                <a:ea typeface="Figtree Black"/>
                <a:cs typeface="Figtree Black"/>
                <a:sym typeface="Figtree Black"/>
              </a:rPr>
              <a:t>Intra</a:t>
            </a:r>
            <a:r>
              <a:rPr lang="ko" sz="2800">
                <a:solidFill>
                  <a:srgbClr val="333333"/>
                </a:solidFill>
                <a:latin typeface="Figtree Black"/>
                <a:ea typeface="Figtree Black"/>
                <a:cs typeface="Figtree Black"/>
                <a:sym typeface="Figtree Black"/>
              </a:rPr>
              <a:t>-Cohort Preprocessing</a:t>
            </a:r>
            <a:endParaRPr sz="2800">
              <a:solidFill>
                <a:srgbClr val="333333"/>
              </a:solidFill>
              <a:latin typeface="Figtree Black"/>
              <a:ea typeface="Figtree Black"/>
              <a:cs typeface="Figtree Black"/>
              <a:sym typeface="Figtree Black"/>
            </a:endParaRPr>
          </a:p>
        </p:txBody>
      </p:sp>
      <p:sp>
        <p:nvSpPr>
          <p:cNvPr id="453" name="Google Shape;453;p51"/>
          <p:cNvSpPr txBox="1"/>
          <p:nvPr/>
        </p:nvSpPr>
        <p:spPr>
          <a:xfrm>
            <a:off x="720000" y="1017725"/>
            <a:ext cx="7683900" cy="36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900">
                <a:solidFill>
                  <a:srgbClr val="333333"/>
                </a:solidFill>
                <a:latin typeface="Figtree Medium"/>
                <a:ea typeface="Figtree Medium"/>
                <a:cs typeface="Figtree Medium"/>
                <a:sym typeface="Figtree Medium"/>
              </a:rPr>
              <a:t>Sample Filtering</a:t>
            </a:r>
            <a:endParaRPr b="1" sz="1900">
              <a:solidFill>
                <a:srgbClr val="FF0000"/>
              </a:solidFill>
              <a:latin typeface="Figtree"/>
              <a:ea typeface="Figtree"/>
              <a:cs typeface="Figtree"/>
              <a:sym typeface="Figtree"/>
            </a:endParaRPr>
          </a:p>
        </p:txBody>
      </p:sp>
      <p:pic>
        <p:nvPicPr>
          <p:cNvPr id="454" name="Google Shape;454;p51"/>
          <p:cNvPicPr preferRelativeResize="0"/>
          <p:nvPr/>
        </p:nvPicPr>
        <p:blipFill>
          <a:blip r:embed="rId3">
            <a:alphaModFix/>
          </a:blip>
          <a:stretch>
            <a:fillRect/>
          </a:stretch>
        </p:blipFill>
        <p:spPr>
          <a:xfrm>
            <a:off x="615887" y="1543750"/>
            <a:ext cx="5767965" cy="2313612"/>
          </a:xfrm>
          <a:prstGeom prst="rect">
            <a:avLst/>
          </a:prstGeom>
          <a:noFill/>
          <a:ln>
            <a:noFill/>
          </a:ln>
        </p:spPr>
      </p:pic>
      <p:pic>
        <p:nvPicPr>
          <p:cNvPr id="455" name="Google Shape;455;p51"/>
          <p:cNvPicPr preferRelativeResize="0"/>
          <p:nvPr/>
        </p:nvPicPr>
        <p:blipFill>
          <a:blip r:embed="rId4">
            <a:alphaModFix/>
          </a:blip>
          <a:stretch>
            <a:fillRect/>
          </a:stretch>
        </p:blipFill>
        <p:spPr>
          <a:xfrm>
            <a:off x="6519625" y="1543750"/>
            <a:ext cx="2008505" cy="2313599"/>
          </a:xfrm>
          <a:prstGeom prst="rect">
            <a:avLst/>
          </a:prstGeom>
          <a:noFill/>
          <a:ln>
            <a:noFill/>
          </a:ln>
        </p:spPr>
      </p:pic>
      <p:sp>
        <p:nvSpPr>
          <p:cNvPr id="456" name="Google Shape;456;p51"/>
          <p:cNvSpPr txBox="1"/>
          <p:nvPr/>
        </p:nvSpPr>
        <p:spPr>
          <a:xfrm>
            <a:off x="685800" y="3940225"/>
            <a:ext cx="77523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Hanken Grotesk"/>
              <a:buChar char="●"/>
            </a:pPr>
            <a:r>
              <a:rPr b="1" lang="ko">
                <a:solidFill>
                  <a:srgbClr val="CC0000"/>
                </a:solidFill>
                <a:latin typeface="Hanken Grotesk"/>
                <a:ea typeface="Hanken Grotesk"/>
                <a:cs typeface="Hanken Grotesk"/>
                <a:sym typeface="Hanken Grotesk"/>
              </a:rPr>
              <a:t>Problem 1:</a:t>
            </a:r>
            <a:r>
              <a:rPr lang="ko">
                <a:solidFill>
                  <a:schemeClr val="dk1"/>
                </a:solidFill>
                <a:latin typeface="Hanken Grotesk"/>
                <a:ea typeface="Hanken Grotesk"/>
                <a:cs typeface="Hanken Grotesk"/>
                <a:sym typeface="Hanken Grotesk"/>
              </a:rPr>
              <a:t> Samples </a:t>
            </a:r>
            <a:r>
              <a:rPr b="1" lang="ko">
                <a:solidFill>
                  <a:schemeClr val="dk1"/>
                </a:solidFill>
                <a:latin typeface="Hanken Grotesk"/>
                <a:ea typeface="Hanken Grotesk"/>
                <a:cs typeface="Hanken Grotesk"/>
                <a:sym typeface="Hanken Grotesk"/>
              </a:rPr>
              <a:t>without clinical data </a:t>
            </a:r>
            <a:endParaRPr b="1">
              <a:solidFill>
                <a:schemeClr val="dk1"/>
              </a:solidFill>
              <a:latin typeface="Hanken Grotesk"/>
              <a:ea typeface="Hanken Grotesk"/>
              <a:cs typeface="Hanken Grotesk"/>
              <a:sym typeface="Hanken Grotesk"/>
            </a:endParaRPr>
          </a:p>
          <a:p>
            <a:pPr indent="-317500" lvl="0" marL="457200" rtl="0" algn="l">
              <a:lnSpc>
                <a:spcPct val="115000"/>
              </a:lnSpc>
              <a:spcBef>
                <a:spcPts val="0"/>
              </a:spcBef>
              <a:spcAft>
                <a:spcPts val="0"/>
              </a:spcAft>
              <a:buSzPts val="1400"/>
              <a:buFont typeface="Hanken Grotesk"/>
              <a:buChar char="→"/>
            </a:pPr>
            <a:r>
              <a:rPr b="1" lang="ko">
                <a:solidFill>
                  <a:srgbClr val="1155CC"/>
                </a:solidFill>
                <a:latin typeface="Hanken Grotesk"/>
                <a:ea typeface="Hanken Grotesk"/>
                <a:cs typeface="Hanken Grotesk"/>
                <a:sym typeface="Hanken Grotesk"/>
              </a:rPr>
              <a:t>Solution: </a:t>
            </a:r>
            <a:r>
              <a:rPr b="1" lang="ko">
                <a:solidFill>
                  <a:schemeClr val="dk1"/>
                </a:solidFill>
                <a:latin typeface="Hanken Grotesk"/>
                <a:ea typeface="Hanken Grotesk"/>
                <a:cs typeface="Hanken Grotesk"/>
                <a:sym typeface="Hanken Grotesk"/>
              </a:rPr>
              <a:t>Filtered out</a:t>
            </a:r>
            <a:r>
              <a:rPr lang="ko">
                <a:solidFill>
                  <a:schemeClr val="dk1"/>
                </a:solidFill>
                <a:latin typeface="Hanken Grotesk"/>
                <a:ea typeface="Hanken Grotesk"/>
                <a:cs typeface="Hanken Grotesk"/>
                <a:sym typeface="Hanken Grotesk"/>
              </a:rPr>
              <a:t> 5 GBM &amp; 1 LGG samples for the </a:t>
            </a:r>
            <a:r>
              <a:rPr b="1" lang="ko">
                <a:solidFill>
                  <a:schemeClr val="dk1"/>
                </a:solidFill>
                <a:latin typeface="Hanken Grotesk"/>
                <a:ea typeface="Hanken Grotesk"/>
                <a:cs typeface="Hanken Grotesk"/>
                <a:sym typeface="Hanken Grotesk"/>
              </a:rPr>
              <a:t>downstream analysis</a:t>
            </a:r>
            <a:endParaRPr b="1">
              <a:solidFill>
                <a:schemeClr val="dk1"/>
              </a:solidFill>
              <a:latin typeface="Hanken Grotesk"/>
              <a:ea typeface="Hanken Grotesk"/>
              <a:cs typeface="Hanken Grotesk"/>
              <a:sym typeface="Hanken Grotesk"/>
            </a:endParaRPr>
          </a:p>
        </p:txBody>
      </p:sp>
      <p:sp>
        <p:nvSpPr>
          <p:cNvPr id="457" name="Google Shape;457;p51"/>
          <p:cNvSpPr/>
          <p:nvPr/>
        </p:nvSpPr>
        <p:spPr>
          <a:xfrm>
            <a:off x="4971875" y="1844275"/>
            <a:ext cx="183900" cy="18249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458" name="Google Shape;458;p51"/>
          <p:cNvSpPr/>
          <p:nvPr/>
        </p:nvSpPr>
        <p:spPr>
          <a:xfrm>
            <a:off x="5582075" y="1848775"/>
            <a:ext cx="322800" cy="18249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459" name="Google Shape;459;p51"/>
          <p:cNvSpPr/>
          <p:nvPr/>
        </p:nvSpPr>
        <p:spPr>
          <a:xfrm>
            <a:off x="6050850" y="1848775"/>
            <a:ext cx="306000" cy="18249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460" name="Google Shape;460;p51"/>
          <p:cNvSpPr/>
          <p:nvPr/>
        </p:nvSpPr>
        <p:spPr>
          <a:xfrm>
            <a:off x="8330050" y="1848775"/>
            <a:ext cx="183900" cy="18249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